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77" r:id="rId3"/>
    <p:sldId id="276" r:id="rId4"/>
    <p:sldId id="278" r:id="rId5"/>
    <p:sldId id="306" r:id="rId6"/>
    <p:sldId id="313" r:id="rId7"/>
    <p:sldId id="307" r:id="rId8"/>
    <p:sldId id="308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7F3885"/>
    <a:srgbClr val="0078A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037" autoAdjust="0"/>
  </p:normalViewPr>
  <p:slideViewPr>
    <p:cSldViewPr showGuides="1">
      <p:cViewPr varScale="1">
        <p:scale>
          <a:sx n="87" d="100"/>
          <a:sy n="87" d="100"/>
        </p:scale>
        <p:origin x="1092" y="78"/>
      </p:cViewPr>
      <p:guideLst>
        <p:guide orient="horz" pos="2160"/>
        <p:guide pos="17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NZ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smtClean="0"/>
              <a:t>Click to edit Master text styles</a:t>
            </a:r>
          </a:p>
          <a:p>
            <a:pPr lvl="1"/>
            <a:r>
              <a:rPr lang="en-NZ" altLang="en-US" smtClean="0"/>
              <a:t>Second level</a:t>
            </a:r>
          </a:p>
          <a:p>
            <a:pPr lvl="2"/>
            <a:r>
              <a:rPr lang="en-NZ" altLang="en-US" smtClean="0"/>
              <a:t>Third level</a:t>
            </a:r>
          </a:p>
          <a:p>
            <a:pPr lvl="3"/>
            <a:r>
              <a:rPr lang="en-NZ" altLang="en-US" smtClean="0"/>
              <a:t>Fourth level</a:t>
            </a:r>
          </a:p>
          <a:p>
            <a:pPr lvl="4"/>
            <a:r>
              <a:rPr lang="en-NZ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3ED45D-501E-4CBB-AC05-2E1B17F7B6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274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42A28-D69A-405A-ADA7-F6DD0FACDAE1}" type="slidenum">
              <a:rPr lang="en-NZ" altLang="en-US"/>
              <a:pPr/>
              <a:t>1</a:t>
            </a:fld>
            <a:endParaRPr lang="en-NZ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68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F0111-8D01-4725-9630-025B3AB6894E}" type="slidenum">
              <a:rPr lang="en-NZ" altLang="en-US"/>
              <a:pPr/>
              <a:t>2</a:t>
            </a:fld>
            <a:endParaRPr lang="en-NZ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33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E44BF-830C-4DD1-96A1-DD88AC0E56B5}" type="slidenum">
              <a:rPr lang="en-NZ" altLang="en-US"/>
              <a:pPr/>
              <a:t>3</a:t>
            </a:fld>
            <a:endParaRPr lang="en-NZ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40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920F4-0A0B-4B1A-941E-1CCDA41141D6}" type="slidenum">
              <a:rPr lang="en-NZ" altLang="en-US"/>
              <a:pPr/>
              <a:t>4</a:t>
            </a:fld>
            <a:endParaRPr lang="en-NZ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28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1D105-A5B2-41B6-9735-6F89D6720255}" type="slidenum">
              <a:rPr lang="en-NZ" altLang="en-US"/>
              <a:pPr/>
              <a:t>5</a:t>
            </a:fld>
            <a:endParaRPr lang="en-NZ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5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14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59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7790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95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78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327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21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804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5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507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19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421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32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smtClean="0"/>
              <a:t>Click to edit Master text styles</a:t>
            </a:r>
          </a:p>
          <a:p>
            <a:pPr lvl="1"/>
            <a:r>
              <a:rPr lang="en-NZ" altLang="en-US" smtClean="0"/>
              <a:t>Second level</a:t>
            </a:r>
          </a:p>
          <a:p>
            <a:pPr lvl="2"/>
            <a:r>
              <a:rPr lang="en-NZ" altLang="en-US" smtClean="0"/>
              <a:t>Third level</a:t>
            </a:r>
          </a:p>
          <a:p>
            <a:pPr lvl="3"/>
            <a:r>
              <a:rPr lang="en-NZ" altLang="en-US" smtClean="0"/>
              <a:t>Fourth level</a:t>
            </a:r>
          </a:p>
          <a:p>
            <a:pPr lvl="4"/>
            <a:r>
              <a:rPr lang="en-NZ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68313" y="2636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FFFF66"/>
                </a:solidFill>
                <a:latin typeface="Arial" charset="0"/>
              </a:defRPr>
            </a:lvl1pPr>
            <a:lvl2pPr algn="ctr">
              <a:defRPr sz="4400" b="1">
                <a:solidFill>
                  <a:srgbClr val="FFFF66"/>
                </a:solidFill>
                <a:latin typeface="Arial" charset="0"/>
              </a:defRPr>
            </a:lvl2pPr>
            <a:lvl3pPr algn="ctr">
              <a:defRPr sz="4400" b="1">
                <a:solidFill>
                  <a:srgbClr val="FFFF66"/>
                </a:solidFill>
                <a:latin typeface="Arial" charset="0"/>
              </a:defRPr>
            </a:lvl3pPr>
            <a:lvl4pPr algn="ctr">
              <a:defRPr sz="4400" b="1">
                <a:solidFill>
                  <a:srgbClr val="FFFF66"/>
                </a:solidFill>
                <a:latin typeface="Arial" charset="0"/>
              </a:defRPr>
            </a:lvl4pPr>
            <a:lvl5pPr algn="ctr">
              <a:defRPr sz="4400" b="1">
                <a:solidFill>
                  <a:srgbClr val="FFFF66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9pPr>
          </a:lstStyle>
          <a:p>
            <a:r>
              <a:rPr lang="en-NZ" altLang="en-US" sz="54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Breast Cancer</a:t>
            </a:r>
          </a:p>
          <a:p>
            <a:r>
              <a:rPr lang="en-NZ" altLang="en-US" sz="54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and</a:t>
            </a:r>
          </a:p>
          <a:p>
            <a:r>
              <a:rPr lang="en-NZ" altLang="en-US" sz="54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Breast Cancer Screening</a:t>
            </a:r>
            <a:endParaRPr lang="en-NZ" altLang="en-US" sz="54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542146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Sue Claridge, </a:t>
            </a:r>
            <a:br>
              <a:rPr lang="en-NZ" b="1" dirty="0" smtClean="0">
                <a:solidFill>
                  <a:srgbClr val="FFFF66"/>
                </a:solidFill>
                <a:latin typeface="Calibri" panose="020F0502020204030204" pitchFamily="34" charset="0"/>
              </a:rPr>
            </a:br>
            <a:r>
              <a:rPr lang="en-NZ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Health Writer and Editor of </a:t>
            </a:r>
            <a:r>
              <a:rPr lang="en-NZ" b="1" i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Upfront U </a:t>
            </a:r>
            <a:r>
              <a:rPr lang="en-NZ" b="1" i="1" dirty="0" err="1" smtClean="0">
                <a:solidFill>
                  <a:srgbClr val="FFFF66"/>
                </a:solidFill>
                <a:latin typeface="Calibri" panose="020F0502020204030204" pitchFamily="34" charset="0"/>
              </a:rPr>
              <a:t>Kaiora</a:t>
            </a:r>
            <a:r>
              <a:rPr lang="en-NZ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, </a:t>
            </a:r>
            <a:br>
              <a:rPr lang="en-NZ" b="1" dirty="0" smtClean="0">
                <a:solidFill>
                  <a:srgbClr val="FFFF66"/>
                </a:solidFill>
                <a:latin typeface="Calibri" panose="020F0502020204030204" pitchFamily="34" charset="0"/>
              </a:rPr>
            </a:br>
            <a:r>
              <a:rPr lang="en-NZ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magazine of the Breast Cancer Network</a:t>
            </a:r>
            <a:endParaRPr lang="en-NZ" b="1" dirty="0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944216"/>
          </a:xfrm>
        </p:spPr>
        <p:txBody>
          <a:bodyPr/>
          <a:lstStyle/>
          <a:p>
            <a:pPr marL="0" indent="0" algn="ctr">
              <a:spcBef>
                <a:spcPts val="3600"/>
              </a:spcBef>
              <a:buNone/>
            </a:pPr>
            <a:r>
              <a:rPr lang="en-NZ" sz="4000" dirty="0" smtClean="0">
                <a:latin typeface="Calibri" panose="020F0502020204030204" pitchFamily="34" charset="0"/>
              </a:rPr>
              <a:t>Breast feed your babies </a:t>
            </a:r>
            <a:br>
              <a:rPr lang="en-NZ" sz="4000" dirty="0" smtClean="0">
                <a:latin typeface="Calibri" panose="020F0502020204030204" pitchFamily="34" charset="0"/>
              </a:rPr>
            </a:br>
            <a:r>
              <a:rPr lang="en-NZ" sz="4000" dirty="0" smtClean="0">
                <a:latin typeface="Calibri" panose="020F0502020204030204" pitchFamily="34" charset="0"/>
              </a:rPr>
              <a:t>for as long as possible!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en-NZ" sz="4000" dirty="0" smtClean="0">
                <a:latin typeface="Calibri" panose="020F0502020204030204" pitchFamily="34" charset="0"/>
              </a:rPr>
              <a:t>Know your body, your breasts</a:t>
            </a:r>
            <a:br>
              <a:rPr lang="en-NZ" sz="4000" dirty="0" smtClean="0">
                <a:latin typeface="Calibri" panose="020F0502020204030204" pitchFamily="34" charset="0"/>
              </a:rPr>
            </a:br>
            <a:r>
              <a:rPr lang="en-NZ" sz="4000" dirty="0" smtClean="0">
                <a:latin typeface="Calibri" panose="020F0502020204030204" pitchFamily="34" charset="0"/>
              </a:rPr>
              <a:t> and what is normal for you.</a:t>
            </a:r>
            <a:endParaRPr lang="en-NZ" sz="4000" dirty="0">
              <a:latin typeface="Calibri" panose="020F050202020403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Risk Reduction</a:t>
            </a:r>
            <a:endParaRPr lang="en-N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The participation of </a:t>
            </a:r>
            <a:b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</a:br>
            <a: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women under 50 in the breast screening programme</a:t>
            </a:r>
            <a:r>
              <a:rPr lang="en-NZ" sz="4400" b="1" dirty="0" smtClean="0">
                <a:solidFill>
                  <a:srgbClr val="FFFF66"/>
                </a:solidFill>
              </a:rPr>
              <a:t>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NZ" sz="3600" dirty="0" smtClean="0">
                <a:latin typeface="Calibri" panose="020F0502020204030204" pitchFamily="34" charset="0"/>
              </a:rPr>
              <a:t>Increasing evidence that </a:t>
            </a:r>
            <a:br>
              <a:rPr lang="en-NZ" sz="3600" dirty="0" smtClean="0">
                <a:latin typeface="Calibri" panose="020F0502020204030204" pitchFamily="34" charset="0"/>
              </a:rPr>
            </a:br>
            <a:r>
              <a:rPr lang="en-NZ" sz="3600" dirty="0" smtClean="0">
                <a:latin typeface="Calibri" panose="020F0502020204030204" pitchFamily="34" charset="0"/>
              </a:rPr>
              <a:t>the harms outweigh </a:t>
            </a:r>
            <a:br>
              <a:rPr lang="en-NZ" sz="3600" dirty="0" smtClean="0">
                <a:latin typeface="Calibri" panose="020F0502020204030204" pitchFamily="34" charset="0"/>
              </a:rPr>
            </a:br>
            <a:r>
              <a:rPr lang="en-NZ" sz="3600" dirty="0" smtClean="0">
                <a:latin typeface="Calibri" panose="020F0502020204030204" pitchFamily="34" charset="0"/>
              </a:rPr>
              <a:t>the benefits in women under 50</a:t>
            </a:r>
            <a:r>
              <a:rPr lang="en-NZ" sz="3600" dirty="0" smtClean="0"/>
              <a:t>.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0839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The Future of Breast Screening</a:t>
            </a:r>
            <a:endParaRPr lang="en-NZ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800"/>
              </a:spcAft>
            </a:pPr>
            <a:r>
              <a:rPr lang="en-NZ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inform women of the true risks and harms of mammography, in particular over-diagnosis, and enable them to make truly informed decisions.</a:t>
            </a:r>
          </a:p>
          <a:p>
            <a:pPr lvl="0">
              <a:spcAft>
                <a:spcPts val="1800"/>
              </a:spcAft>
            </a:pPr>
            <a:r>
              <a:rPr lang="en-NZ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educate women on what else they can do for themselves and their breast health.</a:t>
            </a:r>
          </a:p>
          <a:p>
            <a:pPr>
              <a:spcAft>
                <a:spcPts val="1800"/>
              </a:spcAft>
            </a:pPr>
            <a:r>
              <a:rPr lang="en-NZ" dirty="0" smtClean="0">
                <a:solidFill>
                  <a:schemeClr val="bg1"/>
                </a:solidFill>
                <a:latin typeface="Calibri" panose="020F0502020204030204" pitchFamily="34" charset="0"/>
              </a:rPr>
              <a:t>We must reconsider including women under 50 in the breast screening programme.</a:t>
            </a:r>
            <a:endParaRPr lang="en-NZ" dirty="0" smtClean="0">
              <a:latin typeface="Calibri" panose="020F0502020204030204" pitchFamily="34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19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50825" y="14843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365125" algn="l"/>
              </a:tabLst>
              <a:defRPr sz="3200">
                <a:solidFill>
                  <a:schemeClr val="bg1"/>
                </a:solidFill>
                <a:latin typeface="Arial" charset="0"/>
              </a:defRPr>
            </a:lvl1pPr>
            <a:lvl2pPr marL="625475">
              <a:spcBef>
                <a:spcPct val="20000"/>
              </a:spcBef>
              <a:buChar char="–"/>
              <a:tabLst>
                <a:tab pos="365125" algn="l"/>
              </a:tabLst>
              <a:defRPr sz="2800">
                <a:solidFill>
                  <a:schemeClr val="bg1"/>
                </a:solidFill>
                <a:latin typeface="Arial" charset="0"/>
              </a:defRPr>
            </a:lvl2pPr>
            <a:lvl3pPr marL="8393113" indent="-228600">
              <a:spcBef>
                <a:spcPct val="20000"/>
              </a:spcBef>
              <a:buChar char="•"/>
              <a:tabLst>
                <a:tab pos="365125" algn="l"/>
              </a:tabLst>
              <a:defRPr sz="2400">
                <a:solidFill>
                  <a:schemeClr val="bg1"/>
                </a:solidFill>
                <a:latin typeface="Arial" charset="0"/>
              </a:defRPr>
            </a:lvl3pPr>
            <a:lvl4pPr marL="8801100" indent="-228600">
              <a:spcBef>
                <a:spcPct val="20000"/>
              </a:spcBef>
              <a:buChar char="–"/>
              <a:tabLst>
                <a:tab pos="365125" algn="l"/>
              </a:tabLst>
              <a:defRPr sz="2000">
                <a:solidFill>
                  <a:schemeClr val="bg1"/>
                </a:solidFill>
                <a:latin typeface="Arial" charset="0"/>
              </a:defRPr>
            </a:lvl4pPr>
            <a:lvl5pPr marL="9209088" indent="-228600">
              <a:spcBef>
                <a:spcPct val="20000"/>
              </a:spcBef>
              <a:buChar char="»"/>
              <a:tabLst>
                <a:tab pos="365125" algn="l"/>
              </a:tabLst>
              <a:defRPr sz="2000">
                <a:solidFill>
                  <a:schemeClr val="bg1"/>
                </a:solidFill>
                <a:latin typeface="Arial" charset="0"/>
              </a:defRPr>
            </a:lvl5pPr>
            <a:lvl6pPr marL="9666288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365125" algn="l"/>
              </a:tabLst>
              <a:defRPr sz="2000">
                <a:solidFill>
                  <a:schemeClr val="bg1"/>
                </a:solidFill>
                <a:latin typeface="Arial" charset="0"/>
              </a:defRPr>
            </a:lvl6pPr>
            <a:lvl7pPr marL="10123488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365125" algn="l"/>
              </a:tabLst>
              <a:defRPr sz="2000">
                <a:solidFill>
                  <a:schemeClr val="bg1"/>
                </a:solidFill>
                <a:latin typeface="Arial" charset="0"/>
              </a:defRPr>
            </a:lvl7pPr>
            <a:lvl8pPr marL="10580688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365125" algn="l"/>
              </a:tabLst>
              <a:defRPr sz="2000">
                <a:solidFill>
                  <a:schemeClr val="bg1"/>
                </a:solidFill>
                <a:latin typeface="Arial" charset="0"/>
              </a:defRPr>
            </a:lvl8pPr>
            <a:lvl9pPr marL="11037888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365125" algn="l"/>
              </a:tabLs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lvl="1">
              <a:buFontTx/>
              <a:buNone/>
            </a:pPr>
            <a:endParaRPr lang="en-NZ" altLang="en-US" i="1" dirty="0">
              <a:solidFill>
                <a:srgbClr val="FFFF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The Future of Breast Screening</a:t>
            </a:r>
            <a:endParaRPr lang="en-NZ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643192" cy="3484984"/>
          </a:xfrm>
        </p:spPr>
        <p:txBody>
          <a:bodyPr/>
          <a:lstStyle/>
          <a:p>
            <a:pPr lvl="0">
              <a:spcAft>
                <a:spcPts val="1800"/>
              </a:spcAft>
            </a:pP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</a:rPr>
              <a:t>Informed </a:t>
            </a:r>
            <a:r>
              <a:rPr lang="en-NZ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consent;</a:t>
            </a:r>
            <a:endParaRPr lang="en-NZ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0">
              <a:spcAft>
                <a:spcPts val="1800"/>
              </a:spcAft>
            </a:pPr>
            <a:r>
              <a:rPr lang="en-NZ" dirty="0" smtClean="0">
                <a:solidFill>
                  <a:schemeClr val="bg1"/>
                </a:solidFill>
                <a:latin typeface="Calibri" panose="020F0502020204030204" pitchFamily="34" charset="0"/>
              </a:rPr>
              <a:t>Mammography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</a:rPr>
              <a:t>is </a:t>
            </a:r>
            <a:r>
              <a:rPr lang="en-NZ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 the only thing women can do about breast </a:t>
            </a: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</a:rPr>
              <a:t>cancer; and </a:t>
            </a:r>
          </a:p>
          <a:p>
            <a:pPr>
              <a:spcAft>
                <a:spcPts val="1800"/>
              </a:spcAft>
            </a:pPr>
            <a:r>
              <a:rPr lang="en-NZ" dirty="0">
                <a:solidFill>
                  <a:schemeClr val="bg1"/>
                </a:solidFill>
                <a:latin typeface="Calibri" panose="020F0502020204030204" pitchFamily="34" charset="0"/>
              </a:rPr>
              <a:t>The participation of women under 50 in the breast screening programme</a:t>
            </a:r>
            <a:r>
              <a:rPr lang="en-NZ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68313" y="765175"/>
            <a:ext cx="8229600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FFFF66"/>
                </a:solidFill>
                <a:latin typeface="Arial" charset="0"/>
              </a:defRPr>
            </a:lvl1pPr>
            <a:lvl2pPr algn="ctr">
              <a:defRPr sz="4400" b="1">
                <a:solidFill>
                  <a:srgbClr val="FFFF66"/>
                </a:solidFill>
                <a:latin typeface="Arial" charset="0"/>
              </a:defRPr>
            </a:lvl2pPr>
            <a:lvl3pPr algn="ctr">
              <a:defRPr sz="4400" b="1">
                <a:solidFill>
                  <a:srgbClr val="FFFF66"/>
                </a:solidFill>
                <a:latin typeface="Arial" charset="0"/>
              </a:defRPr>
            </a:lvl3pPr>
            <a:lvl4pPr algn="ctr">
              <a:defRPr sz="4400" b="1">
                <a:solidFill>
                  <a:srgbClr val="FFFF66"/>
                </a:solidFill>
                <a:latin typeface="Arial" charset="0"/>
              </a:defRPr>
            </a:lvl4pPr>
            <a:lvl5pPr algn="ctr">
              <a:defRPr sz="4400" b="1">
                <a:solidFill>
                  <a:srgbClr val="FFFF66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9pPr>
          </a:lstStyle>
          <a:p>
            <a:r>
              <a:rPr lang="en-NZ" altLang="en-US" b="0" dirty="0">
                <a:solidFill>
                  <a:schemeClr val="bg1"/>
                </a:solidFill>
                <a:latin typeface="Calibri" panose="020F0502020204030204" pitchFamily="34" charset="0"/>
              </a:rPr>
              <a:t>Informed Decision</a:t>
            </a:r>
            <a:r>
              <a:rPr lang="en-NZ" altLang="en-US" dirty="0">
                <a:latin typeface="Calibri" panose="020F0502020204030204" pitchFamily="34" charset="0"/>
              </a:rPr>
              <a:t> </a:t>
            </a:r>
            <a:br>
              <a:rPr lang="en-NZ" altLang="en-US" dirty="0">
                <a:latin typeface="Calibri" panose="020F0502020204030204" pitchFamily="34" charset="0"/>
              </a:rPr>
            </a:br>
            <a:r>
              <a:rPr lang="en-NZ" altLang="en-US" dirty="0">
                <a:latin typeface="Calibri" panose="020F0502020204030204" pitchFamily="34" charset="0"/>
              </a:rPr>
              <a:t/>
            </a:r>
            <a:br>
              <a:rPr lang="en-NZ" altLang="en-US" dirty="0">
                <a:latin typeface="Calibri" panose="020F0502020204030204" pitchFamily="34" charset="0"/>
              </a:rPr>
            </a:br>
            <a:r>
              <a:rPr lang="en-NZ" altLang="en-US" dirty="0"/>
              <a:t/>
            </a:r>
            <a:br>
              <a:rPr lang="en-NZ" altLang="en-US" dirty="0"/>
            </a:br>
            <a:r>
              <a:rPr lang="en-NZ" altLang="en-US" b="0" dirty="0">
                <a:latin typeface="Calibri" panose="020F0502020204030204" pitchFamily="34" charset="0"/>
              </a:rPr>
              <a:t>Informed Consent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4500563" y="2349500"/>
            <a:ext cx="0" cy="1295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FFFF66"/>
                </a:solidFill>
                <a:latin typeface="Arial" charset="0"/>
              </a:defRPr>
            </a:lvl1pPr>
            <a:lvl2pPr algn="ctr">
              <a:defRPr sz="4400" b="1">
                <a:solidFill>
                  <a:srgbClr val="FFFF66"/>
                </a:solidFill>
                <a:latin typeface="Arial" charset="0"/>
              </a:defRPr>
            </a:lvl2pPr>
            <a:lvl3pPr algn="ctr">
              <a:defRPr sz="4400" b="1">
                <a:solidFill>
                  <a:srgbClr val="FFFF66"/>
                </a:solidFill>
                <a:latin typeface="Arial" charset="0"/>
              </a:defRPr>
            </a:lvl3pPr>
            <a:lvl4pPr algn="ctr">
              <a:defRPr sz="4400" b="1">
                <a:solidFill>
                  <a:srgbClr val="FFFF66"/>
                </a:solidFill>
                <a:latin typeface="Arial" charset="0"/>
              </a:defRPr>
            </a:lvl4pPr>
            <a:lvl5pPr algn="ctr">
              <a:defRPr sz="4400" b="1">
                <a:solidFill>
                  <a:srgbClr val="FFFF66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9pPr>
          </a:lstStyle>
          <a:p>
            <a:r>
              <a:rPr lang="en-NZ" altLang="en-US" dirty="0">
                <a:latin typeface="Calibri" panose="020F0502020204030204" pitchFamily="34" charset="0"/>
                <a:ea typeface="+mj-ea"/>
                <a:cs typeface="+mj-cs"/>
              </a:rPr>
              <a:t>Informed Consent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57200" y="1196975"/>
            <a:ext cx="8229600" cy="64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NZ" altLang="en-US" sz="3600" i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Informed consent is a process. It involves: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276872"/>
            <a:ext cx="8075240" cy="364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FontTx/>
              <a:buChar char="•"/>
            </a:pP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</a:rPr>
              <a:t>Effective communication, full information, and freely given, competent consent.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FontTx/>
              <a:buChar char="•"/>
            </a:pP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</a:rPr>
              <a:t>An explanation of the options available, including an assessment of the expected </a:t>
            </a:r>
            <a:r>
              <a:rPr lang="en-NZ" sz="3600" b="1" dirty="0">
                <a:solidFill>
                  <a:srgbClr val="FFFF66"/>
                </a:solidFill>
                <a:latin typeface="Calibri" panose="020F0502020204030204" pitchFamily="34" charset="0"/>
              </a:rPr>
              <a:t>risks, side effects, </a:t>
            </a:r>
            <a:r>
              <a:rPr lang="en-NZ" sz="3200" dirty="0">
                <a:solidFill>
                  <a:schemeClr val="bg1"/>
                </a:solidFill>
                <a:latin typeface="Calibri" panose="020F0502020204030204" pitchFamily="34" charset="0"/>
              </a:rPr>
              <a:t>benefits, and costs of each option.</a:t>
            </a:r>
            <a:endParaRPr lang="en-NZ" altLang="en-US" sz="3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00200"/>
            <a:ext cx="7273925" cy="4525963"/>
          </a:xfrm>
        </p:spPr>
        <p:txBody>
          <a:bodyPr/>
          <a:lstStyle/>
          <a:p>
            <a:r>
              <a:rPr lang="en-NZ" dirty="0" smtClean="0">
                <a:effectLst/>
                <a:latin typeface="Calibri" panose="020F0502020204030204" pitchFamily="34" charset="0"/>
              </a:rPr>
              <a:t>Services may be provided to a consumer only if that consumer makes an informed choice and gives informed consent.</a:t>
            </a:r>
          </a:p>
          <a:p>
            <a:r>
              <a:rPr lang="en-NZ" dirty="0" smtClean="0">
                <a:effectLst/>
                <a:latin typeface="Calibri" panose="020F0502020204030204" pitchFamily="34" charset="0"/>
              </a:rPr>
              <a:t>Every consumer must be presumed competent to make an informed choice and give informed consent.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rgbClr val="FFFF66"/>
                </a:solidFill>
                <a:latin typeface="Arial" charset="0"/>
              </a:defRPr>
            </a:lvl1pPr>
            <a:lvl2pPr algn="ctr">
              <a:defRPr sz="4400" b="1">
                <a:solidFill>
                  <a:srgbClr val="FFFF66"/>
                </a:solidFill>
                <a:latin typeface="Arial" charset="0"/>
              </a:defRPr>
            </a:lvl2pPr>
            <a:lvl3pPr algn="ctr">
              <a:defRPr sz="4400" b="1">
                <a:solidFill>
                  <a:srgbClr val="FFFF66"/>
                </a:solidFill>
                <a:latin typeface="Arial" charset="0"/>
              </a:defRPr>
            </a:lvl3pPr>
            <a:lvl4pPr algn="ctr">
              <a:defRPr sz="4400" b="1">
                <a:solidFill>
                  <a:srgbClr val="FFFF66"/>
                </a:solidFill>
                <a:latin typeface="Arial" charset="0"/>
              </a:defRPr>
            </a:lvl4pPr>
            <a:lvl5pPr algn="ctr">
              <a:defRPr sz="4400" b="1">
                <a:solidFill>
                  <a:srgbClr val="FFFF66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66"/>
                </a:solidFill>
                <a:latin typeface="Arial" charset="0"/>
              </a:defRPr>
            </a:lvl9pPr>
          </a:lstStyle>
          <a:p>
            <a:r>
              <a:rPr lang="en-NZ" altLang="en-US" dirty="0">
                <a:latin typeface="Calibri" panose="020F0502020204030204" pitchFamily="34" charset="0"/>
                <a:ea typeface="+mj-ea"/>
                <a:cs typeface="+mj-cs"/>
              </a:rPr>
              <a:t>Informed Consent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en-NZ" dirty="0" smtClean="0">
                <a:latin typeface="Calibri" panose="020F0502020204030204" pitchFamily="34" charset="0"/>
              </a:rPr>
              <a:t>It is insufficient to refer to “limitations” of mammography instead of harms.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23" y="2132856"/>
            <a:ext cx="7672119" cy="909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3429000"/>
            <a:ext cx="76721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NZ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Downplaying the harms of over-diagnosis as a limitation is insulting, and should not be seen as fulfilling the requirements of the Code of Health and Disability Services Consumers' Rights to communicate with consumers effectively.</a:t>
            </a:r>
            <a:endParaRPr lang="en-NZ" sz="32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1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Mammography </a:t>
            </a:r>
          </a:p>
          <a:p>
            <a:pPr marL="0" indent="0" algn="ctr">
              <a:buNone/>
            </a:pPr>
            <a: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is not the only thing </a:t>
            </a:r>
          </a:p>
          <a:p>
            <a:pPr marL="0" indent="0" algn="ctr">
              <a:buNone/>
            </a:pPr>
            <a: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women can do </a:t>
            </a:r>
          </a:p>
          <a:p>
            <a:pPr marL="0" indent="0" algn="ctr">
              <a:buNone/>
            </a:pPr>
            <a:r>
              <a:rPr lang="en-NZ" sz="4400" b="1" dirty="0" smtClean="0">
                <a:solidFill>
                  <a:srgbClr val="FFFF66"/>
                </a:solidFill>
                <a:latin typeface="Calibri" panose="020F0502020204030204" pitchFamily="34" charset="0"/>
              </a:rPr>
              <a:t>about breast cancer!</a:t>
            </a:r>
            <a:endParaRPr lang="en-NZ" sz="44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Z" dirty="0" smtClean="0">
                <a:latin typeface="Calibri" panose="020F0502020204030204" pitchFamily="34" charset="0"/>
              </a:rPr>
              <a:t>Current campaigns to raise awareness </a:t>
            </a:r>
            <a:br>
              <a:rPr lang="en-NZ" dirty="0" smtClean="0">
                <a:latin typeface="Calibri" panose="020F0502020204030204" pitchFamily="34" charset="0"/>
              </a:rPr>
            </a:br>
            <a:r>
              <a:rPr lang="en-NZ" dirty="0" smtClean="0">
                <a:latin typeface="Calibri" panose="020F0502020204030204" pitchFamily="34" charset="0"/>
              </a:rPr>
              <a:t>of breast screening </a:t>
            </a:r>
            <a:br>
              <a:rPr lang="en-NZ" dirty="0" smtClean="0">
                <a:latin typeface="Calibri" panose="020F0502020204030204" pitchFamily="34" charset="0"/>
              </a:rPr>
            </a:br>
            <a:r>
              <a:rPr lang="en-NZ" dirty="0" smtClean="0">
                <a:latin typeface="Calibri" panose="020F0502020204030204" pitchFamily="34" charset="0"/>
              </a:rPr>
              <a:t>and increase participation </a:t>
            </a:r>
            <a:br>
              <a:rPr lang="en-NZ" dirty="0" smtClean="0">
                <a:latin typeface="Calibri" panose="020F0502020204030204" pitchFamily="34" charset="0"/>
              </a:rPr>
            </a:br>
            <a:r>
              <a:rPr lang="en-NZ" dirty="0" smtClean="0">
                <a:latin typeface="Calibri" panose="020F0502020204030204" pitchFamily="34" charset="0"/>
              </a:rPr>
              <a:t>send a clear message that </a:t>
            </a:r>
            <a:br>
              <a:rPr lang="en-NZ" dirty="0" smtClean="0">
                <a:latin typeface="Calibri" panose="020F0502020204030204" pitchFamily="34" charset="0"/>
              </a:rPr>
            </a:br>
            <a:r>
              <a:rPr lang="en-NZ" dirty="0" smtClean="0">
                <a:latin typeface="Calibri" panose="020F0502020204030204" pitchFamily="34" charset="0"/>
              </a:rPr>
              <a:t>the only thing women can do to help themselves is have </a:t>
            </a:r>
            <a:br>
              <a:rPr lang="en-NZ" dirty="0" smtClean="0">
                <a:latin typeface="Calibri" panose="020F0502020204030204" pitchFamily="34" charset="0"/>
              </a:rPr>
            </a:br>
            <a:r>
              <a:rPr lang="en-NZ" dirty="0" smtClean="0">
                <a:latin typeface="Calibri" panose="020F0502020204030204" pitchFamily="34" charset="0"/>
              </a:rPr>
              <a:t>regular mammograms.</a:t>
            </a:r>
            <a:endParaRPr lang="en-N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Risk Reduction</a:t>
            </a:r>
            <a:endParaRPr lang="en-NZ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latin typeface="Calibri" panose="020F0502020204030204" pitchFamily="34" charset="0"/>
              </a:rPr>
              <a:t>Eat a Mediterranean-style diet with plenty of fresh fruit and vegetables.</a:t>
            </a:r>
          </a:p>
          <a:p>
            <a:r>
              <a:rPr lang="en-NZ" dirty="0" smtClean="0">
                <a:latin typeface="Calibri" panose="020F0502020204030204" pitchFamily="34" charset="0"/>
              </a:rPr>
              <a:t>Don’t smoke!</a:t>
            </a:r>
          </a:p>
          <a:p>
            <a:r>
              <a:rPr lang="en-NZ" dirty="0" smtClean="0">
                <a:latin typeface="Calibri" panose="020F0502020204030204" pitchFamily="34" charset="0"/>
              </a:rPr>
              <a:t>Maintain a healthy body weight.</a:t>
            </a:r>
          </a:p>
          <a:p>
            <a:r>
              <a:rPr lang="en-NZ" dirty="0" smtClean="0">
                <a:latin typeface="Calibri" panose="020F0502020204030204" pitchFamily="34" charset="0"/>
              </a:rPr>
              <a:t>Get regular exercise 3-5 times per week.</a:t>
            </a:r>
          </a:p>
          <a:p>
            <a:r>
              <a:rPr lang="en-NZ" dirty="0" smtClean="0">
                <a:latin typeface="Calibri" panose="020F0502020204030204" pitchFamily="34" charset="0"/>
              </a:rPr>
              <a:t>Moderate alcohol consumption, no more than two standard drinks a day.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72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5718</TotalTime>
  <Words>322</Words>
  <Application>Microsoft Office PowerPoint</Application>
  <PresentationFormat>On-screen Show (4:3)</PresentationFormat>
  <Paragraphs>43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 Presentation</vt:lpstr>
      <vt:lpstr>The Future of Breast Screening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Reduction</vt:lpstr>
      <vt:lpstr>Risk Reduction</vt:lpstr>
      <vt:lpstr>PowerPoint Presentation</vt:lpstr>
      <vt:lpstr>The Future of Breast Screening</vt:lpstr>
    </vt:vector>
  </TitlesOfParts>
  <Company>Archetype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Claridge</dc:creator>
  <cp:lastModifiedBy>Meg Rayner-Thomas</cp:lastModifiedBy>
  <cp:revision>48</cp:revision>
  <dcterms:created xsi:type="dcterms:W3CDTF">2005-03-06T06:11:04Z</dcterms:created>
  <dcterms:modified xsi:type="dcterms:W3CDTF">2015-09-10T01:36:55Z</dcterms:modified>
</cp:coreProperties>
</file>