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313" r:id="rId3"/>
    <p:sldId id="319" r:id="rId4"/>
    <p:sldId id="320" r:id="rId5"/>
    <p:sldId id="316" r:id="rId6"/>
    <p:sldId id="318" r:id="rId7"/>
    <p:sldId id="308" r:id="rId8"/>
    <p:sldId id="258" r:id="rId9"/>
    <p:sldId id="309" r:id="rId10"/>
    <p:sldId id="310" r:id="rId11"/>
    <p:sldId id="311" r:id="rId12"/>
    <p:sldId id="314" r:id="rId13"/>
    <p:sldId id="315" r:id="rId14"/>
    <p:sldId id="303" r:id="rId15"/>
    <p:sldId id="32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12C"/>
    <a:srgbClr val="EDEBDF"/>
    <a:srgbClr val="FFFF00"/>
    <a:srgbClr val="F60427"/>
    <a:srgbClr val="EA60ED"/>
    <a:srgbClr val="FC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6" y="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0015-7851-4328-B5B9-20C06CECB53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49941-E909-4A9C-8F46-3C55E00B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1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Cochrane</a:t>
            </a:r>
            <a:r>
              <a:rPr lang="en-US" baseline="0" dirty="0" smtClean="0"/>
              <a:t> authors: published widely </a:t>
            </a:r>
            <a:r>
              <a:rPr lang="en-US" baseline="0" dirty="0" err="1" smtClean="0"/>
              <a:t>cautioing</a:t>
            </a:r>
            <a:r>
              <a:rPr lang="en-US" baseline="0" dirty="0" smtClean="0"/>
              <a:t> against screening: Excluded all but 3 studies and found a non significant reduction of 10% after 13 years (0.90; 0.79-1.02_</a:t>
            </a:r>
          </a:p>
          <a:p>
            <a:r>
              <a:rPr lang="en-US" baseline="0" dirty="0" smtClean="0"/>
              <a:t>UK Review concluded that while there were methodological shortcomings, these were not enough to preclude using results from the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6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372225" y="0"/>
            <a:ext cx="2771775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372225" cy="700088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275606"/>
            <a:ext cx="6372225" cy="386789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7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8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2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edcentral.com/1471-2407/10/674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5400" dirty="0" smtClean="0">
                <a:solidFill>
                  <a:srgbClr val="FFFF00"/>
                </a:solidFill>
              </a:rPr>
              <a:t>Breast cancer screening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914650"/>
            <a:ext cx="7560840" cy="131445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Diana Sarfati</a:t>
            </a:r>
          </a:p>
          <a:p>
            <a:r>
              <a:rPr lang="en-NZ" sz="2400" dirty="0" smtClean="0">
                <a:solidFill>
                  <a:schemeClr val="bg1"/>
                </a:solidFill>
              </a:rPr>
              <a:t>Director, Cancer Control and Screening Research Group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-20538"/>
            <a:ext cx="4968553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AQEBAQEA8QDw8QEBASDxUQDw8QEBQPFBAVFBUQFBQXHCYeFxsjGRQUHy8gIycpLSwsFR4xNTAqNSYrLikBCQoKDgwOGg8PGjAkHyQ1LTQ1MDIvLCovMi4pKiwvLywwLCkpKSwqLywsKiopKSwsLCwsLSwsLCwsLCwsLCwsLP/AABEIALEBHAMBIgACEQEDEQH/xAAcAAEAAgIDAQAAAAAAAAAAAAAAAQcFBgIDBAj/xAA+EAACAQMBBAgDBQcEAgMAAAABAgADBBEhBQYSMQcTQVFhcYGRIjKhFCNCUsFDYnKCkrHRM8Lh8KKyJJPS/8QAGwEBAAIDAQEAAAAAAAAAAAAAAAMEAgUGAQf/xAAxEQACAgEBBQYGAQUBAAAAAAAAAQIDEQQFEiExQRNRYaGx8CJxgZHB0eEUMkKy8VL/2gAMAwEAAhEDEQA/AKNiIgCTIkwCJMRAIiIgExIiATEiTAEREAREQBERAEREAREQBERAEREAiJMiAIiIBMSJMAiJMiAJkqKgome49uPxNMbMrbsnVpxYzwnu5cbeEAxUREAREQCYkRAERJgERJiAIiIAiIgHbbMAw4vlzr5TaxuG1UBqFRdRkBjNPnqpbSrIMLVdQOWGIla+FksOuWH9y5p7aopxtjlGar9H1+v7AuO9GDTjZbiXlRwnUsmupYYAnTYb531Egpc1Djsc8a+xlzbmb0/brVazIFqI3BVwNM6fEPDWarW6rWaWG81FrvWfQuUVaW6Xwp/JsoK6oGm7owIZGZSCMEEHGs6p9C707s212rpVoqtTXhqKAHB7DmUvtDc+5pcZC9YtNircPMc9ceksaLalepWH8LRBfoLIfFDijBRJIkTamvESQsiAIiJ6eCIiAREmIBEmREAmRJkQBMtblhTp4H4T2/vt4GYmdwuNAOFdBjkf8wDpiIgCIiAIiTAIiTIgCTIkwBERAEREAREkTw9JUS9ujfYTULLgYYeo6uw7s6/2lYbgbCW5ul6zHV0vjYH8RB0X3l+2KBQACCWOuOzScxtvU5xQvm/wbrQ07kHa+b5HG4oh+HHzcvMDQfSa1XtUpVapZhl25acgT/mZvbe1Vs7atct+zRmUd7clX1bAnzpdbauKrF3r1CzEk/G3M+E12z9nz1Kk08Ity1kdPzWSwd8Ny6VVGr2+FqKMsFxwsPLsMrF0IJB0I5zJWO8NxROVqsR2qxLKR3azybQuRUcuBw8WpHjOp0dN1C7Oct5dH+DV6u2m5dpBYl1R00qnCwYdhB/4m67w7j/AtxbDKOiuVGpAZQeIDt56iaOJdfR3tJbuxRP2ttikwPaoHwMPTT0kG07rNPGN1fTg/qZbPVdm9VZ1KZubV6Zw4I7R3Ed4PbOqX9d7lW9YMKtLKtk4GnC35lPYZVe++5LbPZWVuKjUYhOL5wQM4Pfp2zzR7Wq1MuzfCXqearQOpOUHleZqsTki5IHjMhf7FekivjKmbWU4xaT6lCNUpRckuRjZEmJmRkREQBERAEREAREQBESYBKrBE91vbaAdpnnukwcTBTTeCeVLjDeZ0SJM9lPZNZgGCEg8tJ7KSjzZHGEp/wBqyeMTeN29x1v7FqobqrinUZUJ1R0wDhh4EnWY7YW4teuw4x1adpPP0lx7C2OKNFKFIYUDX9SZotp7RVcVGmXxZNtotE+MrVw8T59v7GpQqvSqLw1EOGH6jwxrPPNn6SLunU2jX6sgqnBTJHIuigN9cj0msTcaex2VRnJYbSNXdFQslGPJMRESciEkGRJg9PRQ2hUpghHKZ58Jwfeb30Ub21Uu6drVdnpVmwnESSr4zzPYZXgE2/o22Sz3tGvjCUH4iewsFOBNfr4VOibmunn0LullbKxRi/8AnU3rpvvilrSog462sM+KonF/7MvtKVzLY6eH+9s1/drN7ilKoIkeyoKOmj459cfgw1Tbn9iIzETaFUib70W7TFJ6qlscXCfaaHOdOqV1BIPgZW1VC1FTrfUsaW7sbFNrJ9PptCmaYbIPlrKy6bLrjp2OPlzXz5gUwPoTPP0Zbe6ylVtXbLo3W08nUq2jD0IB/mmQ6QNnG4smKjL27CqB28OMOPbX+Wclp6f6TXRjPo/VcH5m9nXG/SudfvHQqm1bBz4iWjZbOWrYkOAcA/QSsbSnnA72EuzYVl/8VFPcAfLGM+2Jt9sWbii13kGy48HnkUXU5nHLJnGeradi1CtUouMNTcr5jsPqMGeWb2LUkmjRSTUmmJEmRMjEREQBERAEREAmIiAZazrjBcnVRrOi8tj1NKt2VGqe4bEzuyN1vt9mWtsfa7claiZx1iHVSPHs9JnbHc2vU2YKVai1GqC9SiHGCVLHGnZqGHt3zVWauqp5zylhruXHy6m4hTO6O73xyn3vh59CtpcuyLJDbUXUDBRT9JT1egyMyMCrKSCDzBEtno3vhXsTSzl6DFfHh5qfbI9JDtlPsYzjyT9T3ZUlG2UJdfwblsix4guANQJpPSD0otSetY2C9WEJp1q/42YaMKf5dcjPtjnLC2BqmBzBI+hnzxtR1F9WNVS6C6q9YAcEr1p4gD2HE1GydPC22UrFnBY2jbJPCeDGse3XJnGb/tbo8xbi92exvbNxxYAzWpntVlGuR2jnNCY6nTE6qm+FyzHp75GltpdeMvmcYiJYIBOyhSLMFAySQB5zrm1dGWz1r7TtkYZUF3x3lELD+0ius7OuU+5NklUVKaTMlsnotuKnC9UilTOM5+bHgJu2yralSuKVnQGFReJ+/Hie86mbDt+9CK5HyoD9Jre4NBj195U+aq5VP4VOpHqQP5TOMt1VuphKdj4LkvFnUVVQpXwLizXunS5DXVsg/DQYn+Zsf7JWRm1dJm0uu2jV1yKQWkP5Rk/+TGapOq0EHHTwT7vXic5qcdq174ExCzaNu7rGnSSrTGVZFbTuIzmT2XRrkoy6nldErItx6Gr4jE9ez9lV7h+CjSeq3cozjzPIesyW390K9ilM3DU1epqKatxOF/MeyeyurjJQb4vp1MY0zcXJLgYzZl+9vVSqhwyH3Hapl0bBu1uqS1MZSopVh5jBUyq7rd5vttK1X5qgp/8AmOLPtLe3fsEtwtunJKeSf3hzP1M57bNlcoRlH+5+nvkb3ZsbK9+L5L1KaNp1N1Upc+qrEDyV8D6S9LOmBRGOTUgw9syk7at19/WYftHrMPcsP7S89lU806Pd1ePcYxItst4rUueDLQ4UZNcsvyKn6QdmdaqXlMZIBp1wOeVYqr/Qg+k0SWpcUnp/aEOo658DzAyMfX3mobwbFApdeicOHCuANNQcH6TZ6DUqMVVLl0fz6fgq6/Sbzdsfqvya1IkkRNyaQiIiAIiIAiIgExEQDIbD27Xs6orUH4WHMc1YflYdol9bub+2+2KPDjqrmko6ymT2cuND2rn2zrPnWbh0csaNV7vX7p6FLHf17MpHspmp2npYWVOf+Xr3Jl7RWT7SMV/wy3S5u31T07pF+GoSlTA04wMg+oz7TWtx94/sN2jsfuamErj9wn5/NTr798uXfC1Stsy+VhxBKD1U7w9P4hj2+s+eguTgak6CQbLktTpHVZ04fT+CbWZqvVkeZ9PbMTqa+P2bkYPZryMo3pO3aq2e0bniRhRrVnrUHweBkqNx4Dcsgkgjwl4WS8FtbJUPxpQoox/eVAD9RNhptRuKPV11SoANQ6hgR34PZNPs/U/01kuvkWdbB2JSa+Z849HG+tXZ10q5L2tdlS4p8wQTjrFH515+IGPLfekHo5pXLVKluEp3IJOmFWr4MOXF+97989Gx+i2ztLxqvXCuoZ3pJj5KY1we8gaZjezbhpkuzcIwXOO7JOnsZY1OsVmojLTcH39/hjqZabS/A1by94KPurZ6TtTqKUdCVZWGCCOwzqnt2xtR7ms9Z/mc+yjQDx0ninVQ3t1b3M0c1FSe7yE2joyuur2tZEfiqlD5OjJ/umrzaujGxartS24RkUi1VvAIhwf6io9ZDqmlRPPc/QyqTc0l3lwbyUuJXHYz0Sf4GqDj9sGcLCgKFKlR5dWvCfME5PvmZy4tRwkOOY4ceZz/AJni2/ZlVWsuq4xU8GxjPrPn6k2tzxOshZHgmfPm8qkXl2G5i5rZ/wDsaYyWP0gbiXFStUvLZOuSoFaoiD7xX6teIgfiB56a6yuWUg4IwRoc889073R3wuqi4vos+By+pqlXY95AS7dzKS3ez7UMM/CaTeaMV/tiUlLt6EvitVX8t3Vx5dWhlDbUc0KS5przLWzrNycvk/I3Kz2LRs0FOjTWmvbgDJPaSe0ykOkp3qbWqo3YaKJ/CaaEfVjL92k3xKD2lvpiaVtfcNbjadG8f/SCUyw/NVR8AHwxw+00OztRGi6Vlnc/uXba5W1pHfdbool+183PqKdOkuOTBSrP7YA9ZL2rUkuK5JYmi5XTGAqkn/vhM9vptMULepXWmanUgkqOZXt/zKR2l0pX9YuA6U6LoyGmqKy8DAg/EwznB5z3T6S/VvKawsLj3LoTf1cKa1lcWYTdWsFvbYnkayI3k54D/wC0+gdlvgFO1eX6z5z2UD19HHPraWPPjGJ9H08IWYc1Kn+ri/xLu3licH4P35lfZrzVKPiavt/ZWXrZOCWV1xprrp7H6CYU0SqujIWRsZB7gcggze9u0QyGoqltNQoyZpF7tNEpOeLLN8KqeYJ5k+Uoaec5Ld5m3TTjkw+39yqL0HrUMrWRC5UHIZVGTp34ldy09m3TJQurqppSpUKgXPJqrLwIg7/iYSrJ0uzZ2NSjN5x7x9OBz20owU4uKw3zEiTIm1NWIiIAiIgExEQBLR6JLClWtbtCfvOuot3kAKSj+/EJV0z+5G8LWN5Sqg/dswp1x2GkxAOfL5h5Slr6ZXUSjB8ef24lnS29napMvKvZk0bqg+vHbVV07VamRkSstzNw2+38dYZoW4NXJ5M4PwKfXX+WW7tVhwiqoyaXEKijm1EjD48QNfeYvZzhXrUwM5WmwI5MhJww9Jx9GqsorlGPU6CVUbsTkuK9/wAmP3r2gy0SynXiUaeQmdtKrNbI2SH4AcjnnE8G0Njipy1QkFh3HEyzgLRx2Bf0kDadaS5k0uawYlr7gtLu6IHWfDRU+gZh/aab0lp1llSr0/lbAbw+IHB+vtMvtS6zs25UfhukJ/hdAP0M8u7lIX1hXtjrplfByuD9ce8vUxVTjd/5a+xhZ8SlDv8A1gpmDPYmyqz1uoSk71uIrwKpLZB7pt27vRNd1nLXam0t0bFRmKmo2gPBTUZycEanQeOMTrrdTVUszkkczGmcnhIwO6+59xfvw0hw01x1lRh8C+HifCXfuVuVbbMFSpTzUuWpcHG55LxBjheQ5D2nbaC3tqS0aCLTpIMKB9ST2k9pknaeeRnIazaduobUeEe79m+p0ChHiuIutr/f00J72PnNgp1A1NgcEfoZWG39ocNYODyEzG7+9ofq0J+c8HqeX1xKj08lBTSLdtcXhLoZ64Y02o8A+FuLP8p/xNJ6XdgWf2UXoC0bouqjhAHXZOvEO8DJz4TdKlcdcKLcwBg9zY/5mjdKNpTqUnLuWrUVpJbpkhUGQ1ViO1mzjwCiT7Ok46iDy1+f47yDVQc6nwy8FRGXn0QUjQoW4bRnqVapHgVAH0AlX7qbB6xzXqpm3oqzt3M6lQqH1b6GWhuhdEslQ/CuGx2Zyf8AE3W178x3I9Gm/n3FLQaZ7spy6ppfs3TeysErW5Gi1FfH8QIyPqJ6rqxNWjRVDwstWjUPiq1FZ19VzMNvYTVo2RXUi54D4Coh/wDzMlZbXUVaaZ1bi4PHgIJX2mgm476kuvtljdl2MUuccnRtDhY1EYAqchgeRB0InznvXsM2d1VofhDZpnvpNqp9tPSfQ+86mjdKf2VZGKnsyMEr/Y+s0bpE3XN5RFWkua9EaY5vT7V/US/s696W/cnyftMx1FCvoUoc17aKx3Qtusv7ROzr6ZPkrcR+gl/Wn3laqvfQJ9VqU8H6n3lS9GuwqguHuaiMi29N8cQIzUZSo59wJln7nXHWV6rdi27Z9XpybasldfiPKK837RjooOqhyfNv9GF3p3gqUmFCkxViqk8PzFm5L/3vmDrbADVUNX4cgEoDrkjJBPnMjsdVudq3Vw2tK0oioM8uNgFp/wC4/wAs1neXeNh9oZThj92ngW5n0GZHRTJONdfB4WX8y7K6KUpS5L8GO353nFXhs7fAtqJ+Lh5VKo0z5DJA8ye6ahJJkTqaKY0wUI+/E5i62Vs3OQiIkxEIiIAiIgExEQBAic0pE8hB6k3yPoDd7abXdWiFYhepp16hH5SinHqWAm52mzbdflpcPCCq4JICnXGD2ayreiW4KvUVyMtYqEHbmmykj+nX0m2X++9GgQjNqZwt9PZ27kVk6N79q4cOXgZcUsV3UaroD54/5Ew+39oLTR14hpkc5hLTfan1tRi+jEHOeWfh/WaDt/eOrlqbZ5nXmCM8wY0+issnutYJ5SjV8Un0Nk2ZeCsLy2J/1bYVF/jpPnPs2fSZ/o1UU7UnGGF1VWp7KR9CPYytd29ppTuqVetVWmgyjLkFirqVJP5Rrn0mTHSF1LsLcqEHJfwOAeZJ5nxmyv0lks11rufhle0Qq6ElvSeC2L1aYqcdFKau+A7hQHI8W5zE7ybzKSFVvhpjhHiRzM1Sw39oXWUao1lXYHDcJqUGPiuQVPl7TjfbvsU4vtlo3bkVKgJ9Cs1y0jhLF3AsQlBpOHHB7E2v1jBUBZicAKMkmbHQ3SuSuWq0UJHylmZh4HAx9Zo+xd4KNoxUNk9rDGp85nl6S6C/i1mdtFieK4cDJ2NrhJIxm9G695SDNwiqvfTOT/SdZO6mzGtrC5vqq4rrUNOgrc6fwgmoR3nOB5Hvnpuukqm4IE1ypvRxJeozfDVp0yPB1cj+zn2lquOonX2c44XD1IZOGVJy4lhU75aoo184NRFdT2HIHEh8Qc+k03pE2fVNXrgCaVY5z2LUx8Snu7x5+E6NjbwGns4VSpqU7e46qsudepqjiV1J/Er6DvBI8RnLbbtvc08Urig+RhqVwQoZefCyvqCOwjPnIIVWaW3fSyk2vfd0ZJv12x3c4eDW91q7UKN6NGASgccx8TnMytHbvBT4zppgCegqUpXNOna29uDTDlzcUmDMHHzHiJwATNVpbYoUHDu/2uqpyAgK26HzOrn0A85a3FqJSlu+8Lu4L7mKkqklnh7+pbey9oM1qeMYZRxDi04Xx8Oe7Qn3mpXO16vUdcoIrWlZKhXt4cgMPLl7zD3m+dX7EKg+E1a9XCkA5AVB+png3W30KVCtXhKtgDiAxzHw6/8AdJBXobYxlZu5w+Xy5o9ldXndzzLv3gUV7bA+bq1q0s6Ybgxj1Vj9JgdimoRhkOV0ONQZ4bffIVFbjGaa0s8SfFjLgDAHMYM9mztr0AuVrJjxYA+x1mus3/8AJGVVbrg4mSv9361akyUVSlx82qMEUeOBkn2mM2lbpsnZ1wtOp11xVUCrUxwgKdAqDmBk8zzz7ctob929JT95xHuXWaJc74i9uDQYEU69OpSGdPiK5X6jHmRLemhY48I8Obfh1x9CGSeV2j+S8emTHLvGLaxfgP317VXi8KNBeEe7M3tNP2jcs4ye1y3ricLt30ptqaRZR5Z1+v8Aec0bTDKfUGdTVTGv4lzfteRqLLXZmPL99THxPbe2YVVqL8jHB/dbnj21HrPHLcZKSyijODg8MiIiZGAiIgCIiATESVXJA7ziAETJmUtK4yByA/7mY6oQNB2SBUwMCRyjvosVz7Nm47C3iWjdUqvIKtQc+VPqmUk+Y/vMLtTbTVnJJPDnv1HiJhg0cUgjpYRlv9SaWsnKODMWxcq4D0yGXGvGG7CNMY7Ji6tZu1j3c9JypXHCJ0s2ZNCGGyK2xSikiIkRJSsclbE7jdvy42x/EZ55M8aTMlJrkdnWyDUnCRGBvM7Fqkcjiczck5HfznTEYQU2jdN0F62x2rRPbSosv8SlyD7gTTczaNzb0U6N9n8VKmB/U01it8x8zKdCautXTK/1Rcuw6a5dePqZLd+viqVz/q06lM+qHH1AngqsQTrItavC6N+VgfrJux8bY5ZMsbuJt95Dv5qS7n6nFrpyApduFc8I4jwjPPAnXIiSJYIG2+Z20rl0+V2XPPhYjPtPfa7TqNjL4I7Tk585i5yU4mM4KXQlrtlB8+Btmy9pUah6utTXi7Crumf6SJ59s2iUHStQBXhYMCWZiGByNSfCYYvoHX5lIz5TL/blqJwt+IaecoOpwnvRzjqjaRtVkXGWM9GYW8vDUqPUIALsWIXIAJPZkzhTuWHbkdoOonGsmCROuX1FYwamU5KWc8TOWS9bRrp+5xrnsdCDz8V4hMGRjSemzvTT48DPHTdPLiGMxf4LBx+NFY/xcm+oPvMIRcZNdGS2zVkE+qPNIkyJMVhERAEREATkjYIPcZxiASTIiIAiIgCIiAIiIAkyIgCIiAIiIB6ra7KK6j8WM+k8zGRE8SSeTJybSQnJ2yczjE9PMiIiDwREQDkrkZHfOS1iJ1xPMI9Umjsq1eKdcRCWA3kTkz5AHdy98zjE9PBERAEREAREQBERAEREAREQBERAEREAREQBERAEREAREQBERAEREAREQBERAEREAREQBERA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AQEBAQEA8QDw8QEBASDxUQDw8QEBQPFBAVFBUQFBQXHCYeFxsjGRQUHy8gIycpLSwsFR4xNTAqNSYrLikBCQoKDgwOGg8PGjAkHyQ1LTQ1MDIvLCovMi4pKiwvLywwLCkpKSwqLywsKiopKSwsLCwsLSwsLCwsLCwsLCwsLP/AABEIALEBHAMBIgACEQEDEQH/xAAcAAEAAgIDAQAAAAAAAAAAAAAAAQcFBgIDBAj/xAA+EAACAQMBBAgDBQcEAgMAAAABAgADBBEhBQYSMQcTQVFhcYGRIjKhFCNCUsFDYnKCkrHRM8Lh8KKyJJPS/8QAGwEBAAIDAQEAAAAAAAAAAAAAAAMEAgUGAQf/xAAxEQACAgEBBQYGAQUBAAAAAAAAAQIDEQQFEiExQRNRYaGx8CJxgZHB0eEUMkKy8VL/2gAMAwEAAhEDEQA/AKNiIgCTIkwCJMRAIiIgExIiATEiTAEREAREQBERAEREAREQBERAEREAiJMiAIiIBMSJMAiJMiAJkqKgome49uPxNMbMrbsnVpxYzwnu5cbeEAxUREAREQCYkRAERJgERJiAIiIAiIgHbbMAw4vlzr5TaxuG1UBqFRdRkBjNPnqpbSrIMLVdQOWGIla+FksOuWH9y5p7aopxtjlGar9H1+v7AuO9GDTjZbiXlRwnUsmupYYAnTYb531Egpc1Djsc8a+xlzbmb0/brVazIFqI3BVwNM6fEPDWarW6rWaWG81FrvWfQuUVaW6Xwp/JsoK6oGm7owIZGZSCMEEHGs6p9C707s212rpVoqtTXhqKAHB7DmUvtDc+5pcZC9YtNircPMc9ceksaLalepWH8LRBfoLIfFDijBRJIkTamvESQsiAIiJ6eCIiAREmIBEmREAmRJkQBMtblhTp4H4T2/vt4GYmdwuNAOFdBjkf8wDpiIgCIiAIiTAIiTIgCTIkwBERAEREAREkTw9JUS9ujfYTULLgYYeo6uw7s6/2lYbgbCW5ul6zHV0vjYH8RB0X3l+2KBQACCWOuOzScxtvU5xQvm/wbrQ07kHa+b5HG4oh+HHzcvMDQfSa1XtUpVapZhl25acgT/mZvbe1Vs7atct+zRmUd7clX1bAnzpdbauKrF3r1CzEk/G3M+E12z9nz1Kk08Ity1kdPzWSwd8Ny6VVGr2+FqKMsFxwsPLsMrF0IJB0I5zJWO8NxROVqsR2qxLKR3azybQuRUcuBw8WpHjOp0dN1C7Oct5dH+DV6u2m5dpBYl1R00qnCwYdhB/4m67w7j/AtxbDKOiuVGpAZQeIDt56iaOJdfR3tJbuxRP2ttikwPaoHwMPTT0kG07rNPGN1fTg/qZbPVdm9VZ1KZubV6Zw4I7R3Ed4PbOqX9d7lW9YMKtLKtk4GnC35lPYZVe++5LbPZWVuKjUYhOL5wQM4Pfp2zzR7Wq1MuzfCXqearQOpOUHleZqsTki5IHjMhf7FekivjKmbWU4xaT6lCNUpRckuRjZEmJmRkREQBERAEREAREQBESYBKrBE91vbaAdpnnukwcTBTTeCeVLjDeZ0SJM9lPZNZgGCEg8tJ7KSjzZHGEp/wBqyeMTeN29x1v7FqobqrinUZUJ1R0wDhh4EnWY7YW4teuw4x1adpPP0lx7C2OKNFKFIYUDX9SZotp7RVcVGmXxZNtotE+MrVw8T59v7GpQqvSqLw1EOGH6jwxrPPNn6SLunU2jX6sgqnBTJHIuigN9cj0msTcaex2VRnJYbSNXdFQslGPJMRESciEkGRJg9PRQ2hUpghHKZ58Jwfeb30Ub21Uu6drVdnpVmwnESSr4zzPYZXgE2/o22Sz3tGvjCUH4iewsFOBNfr4VOibmunn0LullbKxRi/8AnU3rpvvilrSog462sM+KonF/7MvtKVzLY6eH+9s1/drN7ilKoIkeyoKOmj459cfgw1Tbn9iIzETaFUib70W7TFJ6qlscXCfaaHOdOqV1BIPgZW1VC1FTrfUsaW7sbFNrJ9PptCmaYbIPlrKy6bLrjp2OPlzXz5gUwPoTPP0Zbe6ylVtXbLo3W08nUq2jD0IB/mmQ6QNnG4smKjL27CqB28OMOPbX+Wclp6f6TXRjPo/VcH5m9nXG/SudfvHQqm1bBz4iWjZbOWrYkOAcA/QSsbSnnA72EuzYVl/8VFPcAfLGM+2Jt9sWbii13kGy48HnkUXU5nHLJnGeradi1CtUouMNTcr5jsPqMGeWb2LUkmjRSTUmmJEmRMjEREQBERAEREAmIiAZazrjBcnVRrOi8tj1NKt2VGqe4bEzuyN1vt9mWtsfa7claiZx1iHVSPHs9JnbHc2vU2YKVai1GqC9SiHGCVLHGnZqGHt3zVWauqp5zylhruXHy6m4hTO6O73xyn3vh59CtpcuyLJDbUXUDBRT9JT1egyMyMCrKSCDzBEtno3vhXsTSzl6DFfHh5qfbI9JDtlPsYzjyT9T3ZUlG2UJdfwblsix4guANQJpPSD0otSetY2C9WEJp1q/42YaMKf5dcjPtjnLC2BqmBzBI+hnzxtR1F9WNVS6C6q9YAcEr1p4gD2HE1GydPC22UrFnBY2jbJPCeDGse3XJnGb/tbo8xbi92exvbNxxYAzWpntVlGuR2jnNCY6nTE6qm+FyzHp75GltpdeMvmcYiJYIBOyhSLMFAySQB5zrm1dGWz1r7TtkYZUF3x3lELD+0ius7OuU+5NklUVKaTMlsnotuKnC9UilTOM5+bHgJu2yralSuKVnQGFReJ+/Hie86mbDt+9CK5HyoD9Jre4NBj195U+aq5VP4VOpHqQP5TOMt1VuphKdj4LkvFnUVVQpXwLizXunS5DXVsg/DQYn+Zsf7JWRm1dJm0uu2jV1yKQWkP5Rk/+TGapOq0EHHTwT7vXic5qcdq174ExCzaNu7rGnSSrTGVZFbTuIzmT2XRrkoy6nldErItx6Gr4jE9ez9lV7h+CjSeq3cozjzPIesyW390K9ilM3DU1epqKatxOF/MeyeyurjJQb4vp1MY0zcXJLgYzZl+9vVSqhwyH3Hapl0bBu1uqS1MZSopVh5jBUyq7rd5vttK1X5qgp/8AmOLPtLe3fsEtwtunJKeSf3hzP1M57bNlcoRlH+5+nvkb3ZsbK9+L5L1KaNp1N1Upc+qrEDyV8D6S9LOmBRGOTUgw9syk7at19/WYftHrMPcsP7S89lU806Pd1ePcYxItst4rUueDLQ4UZNcsvyKn6QdmdaqXlMZIBp1wOeVYqr/Qg+k0SWpcUnp/aEOo658DzAyMfX3mobwbFApdeicOHCuANNQcH6TZ6DUqMVVLl0fz6fgq6/Sbzdsfqvya1IkkRNyaQiIiAIiIAiIgExEQDIbD27Xs6orUH4WHMc1YflYdol9bub+2+2KPDjqrmko6ymT2cuND2rn2zrPnWbh0csaNV7vX7p6FLHf17MpHspmp2npYWVOf+Xr3Jl7RWT7SMV/wy3S5u31T07pF+GoSlTA04wMg+oz7TWtx94/sN2jsfuamErj9wn5/NTr798uXfC1Stsy+VhxBKD1U7w9P4hj2+s+eguTgak6CQbLktTpHVZ04fT+CbWZqvVkeZ9PbMTqa+P2bkYPZryMo3pO3aq2e0bniRhRrVnrUHweBkqNx4Dcsgkgjwl4WS8FtbJUPxpQoox/eVAD9RNhptRuKPV11SoANQ6hgR34PZNPs/U/01kuvkWdbB2JSa+Z849HG+tXZ10q5L2tdlS4p8wQTjrFH515+IGPLfekHo5pXLVKluEp3IJOmFWr4MOXF+97989Gx+i2ztLxqvXCuoZ3pJj5KY1we8gaZjezbhpkuzcIwXOO7JOnsZY1OsVmojLTcH39/hjqZabS/A1by94KPurZ6TtTqKUdCVZWGCCOwzqnt2xtR7ms9Z/mc+yjQDx0ninVQ3t1b3M0c1FSe7yE2joyuur2tZEfiqlD5OjJ/umrzaujGxartS24RkUi1VvAIhwf6io9ZDqmlRPPc/QyqTc0l3lwbyUuJXHYz0Sf4GqDj9sGcLCgKFKlR5dWvCfME5PvmZy4tRwkOOY4ceZz/AJni2/ZlVWsuq4xU8GxjPrPn6k2tzxOshZHgmfPm8qkXl2G5i5rZ/wDsaYyWP0gbiXFStUvLZOuSoFaoiD7xX6teIgfiB56a6yuWUg4IwRoc889073R3wuqi4vos+By+pqlXY95AS7dzKS3ez7UMM/CaTeaMV/tiUlLt6EvitVX8t3Vx5dWhlDbUc0KS5przLWzrNycvk/I3Kz2LRs0FOjTWmvbgDJPaSe0ykOkp3qbWqo3YaKJ/CaaEfVjL92k3xKD2lvpiaVtfcNbjadG8f/SCUyw/NVR8AHwxw+00OztRGi6Vlnc/uXba5W1pHfdbool+183PqKdOkuOTBSrP7YA9ZL2rUkuK5JYmi5XTGAqkn/vhM9vptMULepXWmanUgkqOZXt/zKR2l0pX9YuA6U6LoyGmqKy8DAg/EwznB5z3T6S/VvKawsLj3LoTf1cKa1lcWYTdWsFvbYnkayI3k54D/wC0+gdlvgFO1eX6z5z2UD19HHPraWPPjGJ9H08IWYc1Kn+ri/xLu3licH4P35lfZrzVKPiavt/ZWXrZOCWV1xprrp7H6CYU0SqujIWRsZB7gcggze9u0QyGoqltNQoyZpF7tNEpOeLLN8KqeYJ5k+Uoaec5Ld5m3TTjkw+39yqL0HrUMrWRC5UHIZVGTp34ldy09m3TJQurqppSpUKgXPJqrLwIg7/iYSrJ0uzZ2NSjN5x7x9OBz20owU4uKw3zEiTIm1NWIiIAiIgExEQBLR6JLClWtbtCfvOuot3kAKSj+/EJV0z+5G8LWN5Sqg/dswp1x2GkxAOfL5h5Slr6ZXUSjB8ef24lnS29napMvKvZk0bqg+vHbVV07VamRkSstzNw2+38dYZoW4NXJ5M4PwKfXX+WW7tVhwiqoyaXEKijm1EjD48QNfeYvZzhXrUwM5WmwI5MhJww9Jx9GqsorlGPU6CVUbsTkuK9/wAmP3r2gy0SynXiUaeQmdtKrNbI2SH4AcjnnE8G0Njipy1QkFh3HEyzgLRx2Bf0kDadaS5k0uawYlr7gtLu6IHWfDRU+gZh/aab0lp1llSr0/lbAbw+IHB+vtMvtS6zs25UfhukJ/hdAP0M8u7lIX1hXtjrplfByuD9ce8vUxVTjd/5a+xhZ8SlDv8A1gpmDPYmyqz1uoSk71uIrwKpLZB7pt27vRNd1nLXam0t0bFRmKmo2gPBTUZycEanQeOMTrrdTVUszkkczGmcnhIwO6+59xfvw0hw01x1lRh8C+HifCXfuVuVbbMFSpTzUuWpcHG55LxBjheQ5D2nbaC3tqS0aCLTpIMKB9ST2k9pknaeeRnIazaduobUeEe79m+p0ChHiuIutr/f00J72PnNgp1A1NgcEfoZWG39ocNYODyEzG7+9ofq0J+c8HqeX1xKj08lBTSLdtcXhLoZ64Y02o8A+FuLP8p/xNJ6XdgWf2UXoC0bouqjhAHXZOvEO8DJz4TdKlcdcKLcwBg9zY/5mjdKNpTqUnLuWrUVpJbpkhUGQ1ViO1mzjwCiT7Ok46iDy1+f47yDVQc6nwy8FRGXn0QUjQoW4bRnqVapHgVAH0AlX7qbB6xzXqpm3oqzt3M6lQqH1b6GWhuhdEslQ/CuGx2Zyf8AE3W178x3I9Gm/n3FLQaZ7spy6ppfs3TeysErW5Gi1FfH8QIyPqJ6rqxNWjRVDwstWjUPiq1FZ19VzMNvYTVo2RXUi54D4Coh/wDzMlZbXUVaaZ1bi4PHgIJX2mgm476kuvtljdl2MUuccnRtDhY1EYAqchgeRB0InznvXsM2d1VofhDZpnvpNqp9tPSfQ+86mjdKf2VZGKnsyMEr/Y+s0bpE3XN5RFWkua9EaY5vT7V/US/s696W/cnyftMx1FCvoUoc17aKx3Qtusv7ROzr6ZPkrcR+gl/Wn3laqvfQJ9VqU8H6n3lS9GuwqguHuaiMi29N8cQIzUZSo59wJln7nXHWV6rdi27Z9XpybasldfiPKK837RjooOqhyfNv9GF3p3gqUmFCkxViqk8PzFm5L/3vmDrbADVUNX4cgEoDrkjJBPnMjsdVudq3Vw2tK0oioM8uNgFp/wC4/wAs1neXeNh9oZThj92ngW5n0GZHRTJONdfB4WX8y7K6KUpS5L8GO353nFXhs7fAtqJ+Lh5VKo0z5DJA8ye6ahJJkTqaKY0wUI+/E5i62Vs3OQiIkxEIiIAiIgExEQBAic0pE8hB6k3yPoDd7abXdWiFYhepp16hH5SinHqWAm52mzbdflpcPCCq4JICnXGD2ayreiW4KvUVyMtYqEHbmmykj+nX0m2X++9GgQjNqZwt9PZ27kVk6N79q4cOXgZcUsV3UaroD54/5Ew+39oLTR14hpkc5hLTfan1tRi+jEHOeWfh/WaDt/eOrlqbZ5nXmCM8wY0+issnutYJ5SjV8Un0Nk2ZeCsLy2J/1bYVF/jpPnPs2fSZ/o1UU7UnGGF1VWp7KR9CPYytd29ppTuqVetVWmgyjLkFirqVJP5Rrn0mTHSF1LsLcqEHJfwOAeZJ5nxmyv0lks11rufhle0Qq6ElvSeC2L1aYqcdFKau+A7hQHI8W5zE7ybzKSFVvhpjhHiRzM1Sw39oXWUao1lXYHDcJqUGPiuQVPl7TjfbvsU4vtlo3bkVKgJ9Cs1y0jhLF3AsQlBpOHHB7E2v1jBUBZicAKMkmbHQ3SuSuWq0UJHylmZh4HAx9Zo+xd4KNoxUNk9rDGp85nl6S6C/i1mdtFieK4cDJ2NrhJIxm9G695SDNwiqvfTOT/SdZO6mzGtrC5vqq4rrUNOgrc6fwgmoR3nOB5Hvnpuukqm4IE1ypvRxJeozfDVp0yPB1cj+zn2lquOonX2c44XD1IZOGVJy4lhU75aoo184NRFdT2HIHEh8Qc+k03pE2fVNXrgCaVY5z2LUx8Snu7x5+E6NjbwGns4VSpqU7e46qsudepqjiV1J/Er6DvBI8RnLbbtvc08Urig+RhqVwQoZefCyvqCOwjPnIIVWaW3fSyk2vfd0ZJv12x3c4eDW91q7UKN6NGASgccx8TnMytHbvBT4zppgCegqUpXNOna29uDTDlzcUmDMHHzHiJwATNVpbYoUHDu/2uqpyAgK26HzOrn0A85a3FqJSlu+8Lu4L7mKkqklnh7+pbey9oM1qeMYZRxDi04Xx8Oe7Qn3mpXO16vUdcoIrWlZKhXt4cgMPLl7zD3m+dX7EKg+E1a9XCkA5AVB+png3W30KVCtXhKtgDiAxzHw6/8AdJBXobYxlZu5w+Xy5o9ldXndzzLv3gUV7bA+bq1q0s6Ybgxj1Vj9JgdimoRhkOV0ONQZ4bffIVFbjGaa0s8SfFjLgDAHMYM9mztr0AuVrJjxYA+x1mus3/8AJGVVbrg4mSv9361akyUVSlx82qMEUeOBkn2mM2lbpsnZ1wtOp11xVUCrUxwgKdAqDmBk8zzz7ctob929JT95xHuXWaJc74i9uDQYEU69OpSGdPiK5X6jHmRLemhY48I8Obfh1x9CGSeV2j+S8emTHLvGLaxfgP317VXi8KNBeEe7M3tNP2jcs4ye1y3ricLt30ptqaRZR5Z1+v8Aec0bTDKfUGdTVTGv4lzfteRqLLXZmPL99THxPbe2YVVqL8jHB/dbnj21HrPHLcZKSyijODg8MiIiZGAiIgCIiATESVXJA7ziAETJmUtK4yByA/7mY6oQNB2SBUwMCRyjvosVz7Nm47C3iWjdUqvIKtQc+VPqmUk+Y/vMLtTbTVnJJPDnv1HiJhg0cUgjpYRlv9SaWsnKODMWxcq4D0yGXGvGG7CNMY7Ji6tZu1j3c9JypXHCJ0s2ZNCGGyK2xSikiIkRJSsclbE7jdvy42x/EZ55M8aTMlJrkdnWyDUnCRGBvM7Fqkcjiczck5HfznTEYQU2jdN0F62x2rRPbSosv8SlyD7gTTczaNzb0U6N9n8VKmB/U01it8x8zKdCautXTK/1Rcuw6a5dePqZLd+viqVz/q06lM+qHH1AngqsQTrItavC6N+VgfrJux8bY5ZMsbuJt95Dv5qS7n6nFrpyApduFc8I4jwjPPAnXIiSJYIG2+Z20rl0+V2XPPhYjPtPfa7TqNjL4I7Tk585i5yU4mM4KXQlrtlB8+Btmy9pUah6utTXi7Crumf6SJ59s2iUHStQBXhYMCWZiGByNSfCYYvoHX5lIz5TL/blqJwt+IaecoOpwnvRzjqjaRtVkXGWM9GYW8vDUqPUIALsWIXIAJPZkzhTuWHbkdoOonGsmCROuX1FYwamU5KWc8TOWS9bRrp+5xrnsdCDz8V4hMGRjSemzvTT48DPHTdPLiGMxf4LBx+NFY/xcm+oPvMIRcZNdGS2zVkE+qPNIkyJMVhERAEREATkjYIPcZxiASTIiIAiIgCIiAIiIAkyIgCIiAIiIB6ra7KK6j8WM+k8zGRE8SSeTJybSQnJ2yczjE9PMiIiDwREQDkrkZHfOS1iJ1xPMI9Umjsq1eKdcRCWA3kTkz5AHdy98zjE9PBERAEREAREQBERAEREAREQBERAEREAREQBERAEREAREQBERAEREAREQBERAEREAREQBERA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307975" y="-6556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AQEBAQEA8QDw8QEBASDxUQDw8QEBQPFBAVFBUQFBQXHCYeFxsjGRQUHy8gIycpLSwsFR4xNTAqNSYrLikBCQoKDgwOGg8PGjAkHyQ1LTQ1MDIvLCovMi4pKiwvLywwLCkpKSwqLywsKiopKSwsLCwsLSwsLCwsLCwsLCwsLP/AABEIALEBHAMBIgACEQEDEQH/xAAcAAEAAgIDAQAAAAAAAAAAAAAAAQcFBgIDBAj/xAA+EAACAQMBBAgDBQcEAgMAAAABAgADBBEhBQYSMQcTQVFhcYGRIjKhFCNCUsFDYnKCkrHRM8Lh8KKyJJPS/8QAGwEBAAIDAQEAAAAAAAAAAAAAAAMEAgUGAQf/xAAxEQACAgEBBQYGAQUBAAAAAAAAAQIDEQQFEiExQRNRYaGx8CJxgZHB0eEUMkKy8VL/2gAMAwEAAhEDEQA/AKNiIgCTIkwCJMRAIiIgExIiATEiTAEREAREQBERAEREAREQBERAEREAiJMiAIiIBMSJMAiJMiAJkqKgome49uPxNMbMrbsnVpxYzwnu5cbeEAxUREAREQCYkRAERJgERJiAIiIAiIgHbbMAw4vlzr5TaxuG1UBqFRdRkBjNPnqpbSrIMLVdQOWGIla+FksOuWH9y5p7aopxtjlGar9H1+v7AuO9GDTjZbiXlRwnUsmupYYAnTYb531Egpc1Djsc8a+xlzbmb0/brVazIFqI3BVwNM6fEPDWarW6rWaWG81FrvWfQuUVaW6Xwp/JsoK6oGm7owIZGZSCMEEHGs6p9C707s212rpVoqtTXhqKAHB7DmUvtDc+5pcZC9YtNircPMc9ceksaLalepWH8LRBfoLIfFDijBRJIkTamvESQsiAIiJ6eCIiAREmIBEmREAmRJkQBMtblhTp4H4T2/vt4GYmdwuNAOFdBjkf8wDpiIgCIiAIiTAIiTIgCTIkwBERAEREAREkTw9JUS9ujfYTULLgYYeo6uw7s6/2lYbgbCW5ul6zHV0vjYH8RB0X3l+2KBQACCWOuOzScxtvU5xQvm/wbrQ07kHa+b5HG4oh+HHzcvMDQfSa1XtUpVapZhl25acgT/mZvbe1Vs7atct+zRmUd7clX1bAnzpdbauKrF3r1CzEk/G3M+E12z9nz1Kk08Ity1kdPzWSwd8Ny6VVGr2+FqKMsFxwsPLsMrF0IJB0I5zJWO8NxROVqsR2qxLKR3azybQuRUcuBw8WpHjOp0dN1C7Oct5dH+DV6u2m5dpBYl1R00qnCwYdhB/4m67w7j/AtxbDKOiuVGpAZQeIDt56iaOJdfR3tJbuxRP2ttikwPaoHwMPTT0kG07rNPGN1fTg/qZbPVdm9VZ1KZubV6Zw4I7R3Ed4PbOqX9d7lW9YMKtLKtk4GnC35lPYZVe++5LbPZWVuKjUYhOL5wQM4Pfp2zzR7Wq1MuzfCXqearQOpOUHleZqsTki5IHjMhf7FekivjKmbWU4xaT6lCNUpRckuRjZEmJmRkREQBERAEREAREQBESYBKrBE91vbaAdpnnukwcTBTTeCeVLjDeZ0SJM9lPZNZgGCEg8tJ7KSjzZHGEp/wBqyeMTeN29x1v7FqobqrinUZUJ1R0wDhh4EnWY7YW4teuw4x1adpPP0lx7C2OKNFKFIYUDX9SZotp7RVcVGmXxZNtotE+MrVw8T59v7GpQqvSqLw1EOGH6jwxrPPNn6SLunU2jX6sgqnBTJHIuigN9cj0msTcaex2VRnJYbSNXdFQslGPJMRESciEkGRJg9PRQ2hUpghHKZ58Jwfeb30Ub21Uu6drVdnpVmwnESSr4zzPYZXgE2/o22Sz3tGvjCUH4iewsFOBNfr4VOibmunn0LullbKxRi/8AnU3rpvvilrSog462sM+KonF/7MvtKVzLY6eH+9s1/drN7ilKoIkeyoKOmj459cfgw1Tbn9iIzETaFUib70W7TFJ6qlscXCfaaHOdOqV1BIPgZW1VC1FTrfUsaW7sbFNrJ9PptCmaYbIPlrKy6bLrjp2OPlzXz5gUwPoTPP0Zbe6ylVtXbLo3W08nUq2jD0IB/mmQ6QNnG4smKjL27CqB28OMOPbX+Wclp6f6TXRjPo/VcH5m9nXG/SudfvHQqm1bBz4iWjZbOWrYkOAcA/QSsbSnnA72EuzYVl/8VFPcAfLGM+2Jt9sWbii13kGy48HnkUXU5nHLJnGeradi1CtUouMNTcr5jsPqMGeWb2LUkmjRSTUmmJEmRMjEREQBERAEREAmIiAZazrjBcnVRrOi8tj1NKt2VGqe4bEzuyN1vt9mWtsfa7claiZx1iHVSPHs9JnbHc2vU2YKVai1GqC9SiHGCVLHGnZqGHt3zVWauqp5zylhruXHy6m4hTO6O73xyn3vh59CtpcuyLJDbUXUDBRT9JT1egyMyMCrKSCDzBEtno3vhXsTSzl6DFfHh5qfbI9JDtlPsYzjyT9T3ZUlG2UJdfwblsix4guANQJpPSD0otSetY2C9WEJp1q/42YaMKf5dcjPtjnLC2BqmBzBI+hnzxtR1F9WNVS6C6q9YAcEr1p4gD2HE1GydPC22UrFnBY2jbJPCeDGse3XJnGb/tbo8xbi92exvbNxxYAzWpntVlGuR2jnNCY6nTE6qm+FyzHp75GltpdeMvmcYiJYIBOyhSLMFAySQB5zrm1dGWz1r7TtkYZUF3x3lELD+0ius7OuU+5NklUVKaTMlsnotuKnC9UilTOM5+bHgJu2yralSuKVnQGFReJ+/Hie86mbDt+9CK5HyoD9Jre4NBj195U+aq5VP4VOpHqQP5TOMt1VuphKdj4LkvFnUVVQpXwLizXunS5DXVsg/DQYn+Zsf7JWRm1dJm0uu2jV1yKQWkP5Rk/+TGapOq0EHHTwT7vXic5qcdq174ExCzaNu7rGnSSrTGVZFbTuIzmT2XRrkoy6nldErItx6Gr4jE9ez9lV7h+CjSeq3cozjzPIesyW390K9ilM3DU1epqKatxOF/MeyeyurjJQb4vp1MY0zcXJLgYzZl+9vVSqhwyH3Hapl0bBu1uqS1MZSopVh5jBUyq7rd5vttK1X5qgp/8AmOLPtLe3fsEtwtunJKeSf3hzP1M57bNlcoRlH+5+nvkb3ZsbK9+L5L1KaNp1N1Upc+qrEDyV8D6S9LOmBRGOTUgw9syk7at19/WYftHrMPcsP7S89lU806Pd1ePcYxItst4rUueDLQ4UZNcsvyKn6QdmdaqXlMZIBp1wOeVYqr/Qg+k0SWpcUnp/aEOo658DzAyMfX3mobwbFApdeicOHCuANNQcH6TZ6DUqMVVLl0fz6fgq6/Sbzdsfqvya1IkkRNyaQiIiAIiIAiIgExEQDIbD27Xs6orUH4WHMc1YflYdol9bub+2+2KPDjqrmko6ymT2cuND2rn2zrPnWbh0csaNV7vX7p6FLHf17MpHspmp2npYWVOf+Xr3Jl7RWT7SMV/wy3S5u31T07pF+GoSlTA04wMg+oz7TWtx94/sN2jsfuamErj9wn5/NTr798uXfC1Stsy+VhxBKD1U7w9P4hj2+s+eguTgak6CQbLktTpHVZ04fT+CbWZqvVkeZ9PbMTqa+P2bkYPZryMo3pO3aq2e0bniRhRrVnrUHweBkqNx4Dcsgkgjwl4WS8FtbJUPxpQoox/eVAD9RNhptRuKPV11SoANQ6hgR34PZNPs/U/01kuvkWdbB2JSa+Z849HG+tXZ10q5L2tdlS4p8wQTjrFH515+IGPLfekHo5pXLVKluEp3IJOmFWr4MOXF+97989Gx+i2ztLxqvXCuoZ3pJj5KY1we8gaZjezbhpkuzcIwXOO7JOnsZY1OsVmojLTcH39/hjqZabS/A1by94KPurZ6TtTqKUdCVZWGCCOwzqnt2xtR7ms9Z/mc+yjQDx0ninVQ3t1b3M0c1FSe7yE2joyuur2tZEfiqlD5OjJ/umrzaujGxartS24RkUi1VvAIhwf6io9ZDqmlRPPc/QyqTc0l3lwbyUuJXHYz0Sf4GqDj9sGcLCgKFKlR5dWvCfME5PvmZy4tRwkOOY4ceZz/AJni2/ZlVWsuq4xU8GxjPrPn6k2tzxOshZHgmfPm8qkXl2G5i5rZ/wDsaYyWP0gbiXFStUvLZOuSoFaoiD7xX6teIgfiB56a6yuWUg4IwRoc889073R3wuqi4vos+By+pqlXY95AS7dzKS3ez7UMM/CaTeaMV/tiUlLt6EvitVX8t3Vx5dWhlDbUc0KS5przLWzrNycvk/I3Kz2LRs0FOjTWmvbgDJPaSe0ykOkp3qbWqo3YaKJ/CaaEfVjL92k3xKD2lvpiaVtfcNbjadG8f/SCUyw/NVR8AHwxw+00OztRGi6Vlnc/uXba5W1pHfdbool+183PqKdOkuOTBSrP7YA9ZL2rUkuK5JYmi5XTGAqkn/vhM9vptMULepXWmanUgkqOZXt/zKR2l0pX9YuA6U6LoyGmqKy8DAg/EwznB5z3T6S/VvKawsLj3LoTf1cKa1lcWYTdWsFvbYnkayI3k54D/wC0+gdlvgFO1eX6z5z2UD19HHPraWPPjGJ9H08IWYc1Kn+ri/xLu3licH4P35lfZrzVKPiavt/ZWXrZOCWV1xprrp7H6CYU0SqujIWRsZB7gcggze9u0QyGoqltNQoyZpF7tNEpOeLLN8KqeYJ5k+Uoaec5Ld5m3TTjkw+39yqL0HrUMrWRC5UHIZVGTp34ldy09m3TJQurqppSpUKgXPJqrLwIg7/iYSrJ0uzZ2NSjN5x7x9OBz20owU4uKw3zEiTIm1NWIiIAiIgExEQBLR6JLClWtbtCfvOuot3kAKSj+/EJV0z+5G8LWN5Sqg/dswp1x2GkxAOfL5h5Slr6ZXUSjB8ef24lnS29napMvKvZk0bqg+vHbVV07VamRkSstzNw2+38dYZoW4NXJ5M4PwKfXX+WW7tVhwiqoyaXEKijm1EjD48QNfeYvZzhXrUwM5WmwI5MhJww9Jx9GqsorlGPU6CVUbsTkuK9/wAmP3r2gy0SynXiUaeQmdtKrNbI2SH4AcjnnE8G0Njipy1QkFh3HEyzgLRx2Bf0kDadaS5k0uawYlr7gtLu6IHWfDRU+gZh/aab0lp1llSr0/lbAbw+IHB+vtMvtS6zs25UfhukJ/hdAP0M8u7lIX1hXtjrplfByuD9ce8vUxVTjd/5a+xhZ8SlDv8A1gpmDPYmyqz1uoSk71uIrwKpLZB7pt27vRNd1nLXam0t0bFRmKmo2gPBTUZycEanQeOMTrrdTVUszkkczGmcnhIwO6+59xfvw0hw01x1lRh8C+HifCXfuVuVbbMFSpTzUuWpcHG55LxBjheQ5D2nbaC3tqS0aCLTpIMKB9ST2k9pknaeeRnIazaduobUeEe79m+p0ChHiuIutr/f00J72PnNgp1A1NgcEfoZWG39ocNYODyEzG7+9ofq0J+c8HqeX1xKj08lBTSLdtcXhLoZ64Y02o8A+FuLP8p/xNJ6XdgWf2UXoC0bouqjhAHXZOvEO8DJz4TdKlcdcKLcwBg9zY/5mjdKNpTqUnLuWrUVpJbpkhUGQ1ViO1mzjwCiT7Ok46iDy1+f47yDVQc6nwy8FRGXn0QUjQoW4bRnqVapHgVAH0AlX7qbB6xzXqpm3oqzt3M6lQqH1b6GWhuhdEslQ/CuGx2Zyf8AE3W178x3I9Gm/n3FLQaZ7spy6ppfs3TeysErW5Gi1FfH8QIyPqJ6rqxNWjRVDwstWjUPiq1FZ19VzMNvYTVo2RXUi54D4Coh/wDzMlZbXUVaaZ1bi4PHgIJX2mgm476kuvtljdl2MUuccnRtDhY1EYAqchgeRB0InznvXsM2d1VofhDZpnvpNqp9tPSfQ+86mjdKf2VZGKnsyMEr/Y+s0bpE3XN5RFWkua9EaY5vT7V/US/s696W/cnyftMx1FCvoUoc17aKx3Qtusv7ROzr6ZPkrcR+gl/Wn3laqvfQJ9VqU8H6n3lS9GuwqguHuaiMi29N8cQIzUZSo59wJln7nXHWV6rdi27Z9XpybasldfiPKK837RjooOqhyfNv9GF3p3gqUmFCkxViqk8PzFm5L/3vmDrbADVUNX4cgEoDrkjJBPnMjsdVudq3Vw2tK0oioM8uNgFp/wC4/wAs1neXeNh9oZThj92ngW5n0GZHRTJONdfB4WX8y7K6KUpS5L8GO353nFXhs7fAtqJ+Lh5VKo0z5DJA8ye6ahJJkTqaKY0wUI+/E5i62Vs3OQiIkxEIiIAiIgExEQBAic0pE8hB6k3yPoDd7abXdWiFYhepp16hH5SinHqWAm52mzbdflpcPCCq4JICnXGD2ayreiW4KvUVyMtYqEHbmmykj+nX0m2X++9GgQjNqZwt9PZ27kVk6N79q4cOXgZcUsV3UaroD54/5Ew+39oLTR14hpkc5hLTfan1tRi+jEHOeWfh/WaDt/eOrlqbZ5nXmCM8wY0+issnutYJ5SjV8Un0Nk2ZeCsLy2J/1bYVF/jpPnPs2fSZ/o1UU7UnGGF1VWp7KR9CPYytd29ppTuqVetVWmgyjLkFirqVJP5Rrn0mTHSF1LsLcqEHJfwOAeZJ5nxmyv0lks11rufhle0Qq6ElvSeC2L1aYqcdFKau+A7hQHI8W5zE7ybzKSFVvhpjhHiRzM1Sw39oXWUao1lXYHDcJqUGPiuQVPl7TjfbvsU4vtlo3bkVKgJ9Cs1y0jhLF3AsQlBpOHHB7E2v1jBUBZicAKMkmbHQ3SuSuWq0UJHylmZh4HAx9Zo+xd4KNoxUNk9rDGp85nl6S6C/i1mdtFieK4cDJ2NrhJIxm9G695SDNwiqvfTOT/SdZO6mzGtrC5vqq4rrUNOgrc6fwgmoR3nOB5Hvnpuukqm4IE1ypvRxJeozfDVp0yPB1cj+zn2lquOonX2c44XD1IZOGVJy4lhU75aoo184NRFdT2HIHEh8Qc+k03pE2fVNXrgCaVY5z2LUx8Snu7x5+E6NjbwGns4VSpqU7e46qsudepqjiV1J/Er6DvBI8RnLbbtvc08Urig+RhqVwQoZefCyvqCOwjPnIIVWaW3fSyk2vfd0ZJv12x3c4eDW91q7UKN6NGASgccx8TnMytHbvBT4zppgCegqUpXNOna29uDTDlzcUmDMHHzHiJwATNVpbYoUHDu/2uqpyAgK26HzOrn0A85a3FqJSlu+8Lu4L7mKkqklnh7+pbey9oM1qeMYZRxDi04Xx8Oe7Qn3mpXO16vUdcoIrWlZKhXt4cgMPLl7zD3m+dX7EKg+E1a9XCkA5AVB+png3W30KVCtXhKtgDiAxzHw6/8AdJBXobYxlZu5w+Xy5o9ldXndzzLv3gUV7bA+bq1q0s6Ybgxj1Vj9JgdimoRhkOV0ONQZ4bffIVFbjGaa0s8SfFjLgDAHMYM9mztr0AuVrJjxYA+x1mus3/8AJGVVbrg4mSv9361akyUVSlx82qMEUeOBkn2mM2lbpsnZ1wtOp11xVUCrUxwgKdAqDmBk8zzz7ctob929JT95xHuXWaJc74i9uDQYEU69OpSGdPiK5X6jHmRLemhY48I8Obfh1x9CGSeV2j+S8emTHLvGLaxfgP317VXi8KNBeEe7M3tNP2jcs4ye1y3ricLt30ptqaRZR5Z1+v8Aec0bTDKfUGdTVTGv4lzfteRqLLXZmPL99THxPbe2YVVqL8jHB/dbnj21HrPHLcZKSyijODg8MiIiZGAiIgCIiATESVXJA7ziAETJmUtK4yByA/7mY6oQNB2SBUwMCRyjvosVz7Nm47C3iWjdUqvIKtQc+VPqmUk+Y/vMLtTbTVnJJPDnv1HiJhg0cUgjpYRlv9SaWsnKODMWxcq4D0yGXGvGG7CNMY7Ji6tZu1j3c9JypXHCJ0s2ZNCGGyK2xSikiIkRJSsclbE7jdvy42x/EZ55M8aTMlJrkdnWyDUnCRGBvM7Fqkcjiczck5HfznTEYQU2jdN0F62x2rRPbSosv8SlyD7gTTczaNzb0U6N9n8VKmB/U01it8x8zKdCautXTK/1Rcuw6a5dePqZLd+viqVz/q06lM+qHH1AngqsQTrItavC6N+VgfrJux8bY5ZMsbuJt95Dv5qS7n6nFrpyApduFc8I4jwjPPAnXIiSJYIG2+Z20rl0+V2XPPhYjPtPfa7TqNjL4I7Tk585i5yU4mM4KXQlrtlB8+Btmy9pUah6utTXi7Crumf6SJ59s2iUHStQBXhYMCWZiGByNSfCYYvoHX5lIz5TL/blqJwt+IaecoOpwnvRzjqjaRtVkXGWM9GYW8vDUqPUIALsWIXIAJPZkzhTuWHbkdoOonGsmCROuX1FYwamU5KWc8TOWS9bRrp+5xrnsdCDz8V4hMGRjSemzvTT48DPHTdPLiGMxf4LBx+NFY/xcm+oPvMIRcZNdGS2zVkE+qPNIkyJMVhERAEREATkjYIPcZxiASTIiIAiIgCIiAIiIAkyIgCIiAIiIB6ra7KK6j8WM+k8zGRE8SSeTJybSQnJ2yczjE9PMiIiDwREQDkrkZHfOS1iJ1xPMI9Umjsq1eKdcRCWA3kTkz5AHdy98zjE9PBERAEREAREQBERAEREAREQBERAEREAREQBERAEREAREQBERAEREAREQBERAEREAREQBERA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460375" y="-5032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3" y="164554"/>
            <a:ext cx="6264697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sz="3600" dirty="0" smtClean="0">
                <a:solidFill>
                  <a:srgbClr val="FFFF00"/>
                </a:solidFill>
              </a:rPr>
              <a:t>What are the harms of breast cancer screening?</a:t>
            </a: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False positive tests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Estimate from recent IARC work that there is a 20% chance that a women attending screening every two years from ages 50 to 70 years will require some sort of follow up. Only 5% requiring invasive procedure.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Over-diagnosis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Huge controversy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Estimates vary substantially (from &lt;5% to &gt;50% of cancers diagnosed).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Excess cancers due to radiation exposure</a:t>
            </a:r>
            <a:endParaRPr lang="en-NZ" sz="24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2400" dirty="0" smtClean="0">
              <a:solidFill>
                <a:srgbClr val="05F12C"/>
              </a:solidFill>
            </a:endParaRPr>
          </a:p>
          <a:p>
            <a:pPr>
              <a:lnSpc>
                <a:spcPct val="90000"/>
              </a:lnSpc>
            </a:pPr>
            <a:endParaRPr lang="en-NZ" sz="2800" dirty="0" smtClean="0"/>
          </a:p>
        </p:txBody>
      </p:sp>
      <p:pic>
        <p:nvPicPr>
          <p:cNvPr id="9218" name="Picture 2" descr="Image result for anxious 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73941"/>
            <a:ext cx="2120838" cy="28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radiation 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27" y="28656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3" y="164554"/>
            <a:ext cx="6264697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sz="4000" dirty="0" smtClean="0">
                <a:solidFill>
                  <a:srgbClr val="FFFF00"/>
                </a:solidFill>
              </a:rPr>
              <a:t>Are the findings of ‘old’ RCTs still relevant?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Many of the RCTs were conducted in the 1970-80s.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Treatment of breast cancer has improved substantially since then.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Argument is that earlier diagnosis may no longer be particularly relevant.</a:t>
            </a:r>
          </a:p>
          <a:p>
            <a:pPr>
              <a:lnSpc>
                <a:spcPct val="90000"/>
              </a:lnSpc>
            </a:pPr>
            <a:endParaRPr lang="en-NZ" sz="2800" dirty="0" smtClean="0"/>
          </a:p>
        </p:txBody>
      </p:sp>
      <p:sp>
        <p:nvSpPr>
          <p:cNvPr id="2" name="AutoShape 2" descr="data:image/jpeg;base64,/9j/4AAQSkZJRgABAQAAAQABAAD/2wCEAAkGBxQTEhMUEhMWFRUXGRQaGRgXGBQVGBcXFRgWGBoUGBUYHSggHRolHBgcITEhJSksLi4uGB8zODMsNygtLysBCgoKDg0OGxAQGywmICQyLCwuLTAsLCwsLy8sLDA3LCw0LCwsLCwsLCwvLCwtLCwsLCwsLCwrLCwsLCwsLCwsLP/AABEIATIApQMBIgACEQEDEQH/xAAcAAEAAwEBAQEBAAAAAAAAAAAABQYHBAMIAgH/xABGEAABAwIDBAgCBgcGBgMAAAABAAIDESEEBRIGMUFhBxMiUXGBkaGxwTJCUmJyshQjgpKi0fAlM0Nz0uEVJLPCw/FTY5P/xAAaAQEAAwEBAQAAAAAAAAAAAAAAAQIDBAUG/8QAMBEAAgIBAwIDBgUFAAAAAAAAAAECAxESITEEQRNR8GFxgaHB0QUiMpHhFDNCUrH/2gAMAwEAAhEDEQA/ANxREQBERAEREAREQBQW1W1cGBj1SnU8jsxtoXu50Js3mbedl353mIw8Eszr6Gk07ybNHmSAsTGKMsxnlDZJCa1cKgHhQcuA4LOdiidvSdDb1OXFbLuXjB9KkTrvw72t+69r3eGk0v5q2ZDtFh8WCYX1LfpMcNL2+LTw5iyxjNsPPIdRiceYj+YCiMFi3wzMe1zmPZuNS0jx7xyNjxVI3eZ12/hE4rZp/E+lEUTsznTcXA2UUDtz2j6rhvpyO8eKllunk8mUXFuMuUEREKhERAEREAREQBERAEREAREQBERAVbpLJ/4fLTvjr4a2/Oip2X4luFwUUsTI3SPLCXHtVDnU0tpuoPIEXU50t4w9VDAPoyFzncxHSg8Kkeir3R8yMYWQTEOEUjzfcAQ11eQrU+qxk4qWWjthZa6PDi8LOff6wSWdY+rHB5IDo6tpa7h3cDup4lZxjsG7qgXA6qjS4uJNBcNrvFbj0VnznaJrpA9hqGkgDRpqNVrk3tbdxXJn+esxEDnMbpc36Q5WuFVSaWME6Fq1ZLR0O5gC6eO9XNY5oNK0YXAt1caawtQWA7F5n1E7JgLAkEd7SCCPGh9gt6gmD2tc01a4Ag94NwtYPsYX5ctT7noiIrmAREQBERAEREAREQBERAEREAREQGX9LGLHXRN4sYa/tmtP4R6qiZDmDWyTYd7gwTsIa527rGHs18aqy9JDx+nPqeDfKjR81nmdadAd9YSNIPKlx60XO92zsW0Ua/gsqw0UDOyyukFxOlxLqVJ1ePks92pkYHSdUBcAUG6verdl2WslgaRWtBapoonNMgI7ICombYb2KbgcWWBppYre+jnMhJhWsrVzOH3Saj+SwHFRmN5jeKDh6k/NW/o72lGElHWVLNxIvQOpfmLey1zh5OeUcpxN6RfiKUOaHNNWkAgjcQdxX7WxyhERAEREAREQBERAEREAREQBfwmm9f1RW1WI6vB4h1/oOFudvmobwSll4MY2rxEc+ImIOoanCo43JVMzBnZ0DcHgivMUPwHopmJtGuPOo81zxw6ntI3NIp/XkudcndpcmorvsajsSP1DCe5SmLw9SXO0tbxLiAKeapTNpcQ1ga1waAKWDa+tCvNvWykGR5JPeSfiuSc5pdl8z1Yfh8m25SSRK5jHBIHUaHfeoLnuGrgq9LsqQSYZNNR9FwqP3t491ZoYQBQcPj3716EV8eCorpJcnE6K4t6f3fJZujnMJHQGGYUki3cQ5jqkEHjQ1HK3eFblkmIxboHa2uLSNxFir3sftAMXEdVpWUDhuqDuf5/EHkvQot1x3PK3nmUU8Lv2LAiItyoREQBERAEREAREQBERAFDbX4ljMHOZLgsLad5dYe5r5KZWP9Jm1/WudhomkMicQ8mxc4dmoHcL+NVWbwi9azIoLsa2ha7gbELqy52o0A3E+6i5ur8XcRW11MZD+rZ1hFS46Wi1BSlT40+IXPwehTNQlrlwtyQaFM4RtGF/fUDwG8+tvVcP6EXS6BariPC9/RS2agNo1u5uho9an4LjtlqSPd6q3TDQu/8Aw53ZgbgXoONAa0Ngd97+y98vx2qZjHAgmgF6ggAkb71IB7/oqFmmo93kf4YiP+5eMmN6qdj/AP4w71Ae0H1qqKLex5Fv6JY8mfja3GOMx0k6G0a31ALvP4AKc6Os5DMXGCaCSsbv2qaT+8APNQmJi16Wk7gHOPhYD2KitToZmubYt0uHjWoX093RRhBKPY8XoOuynW+H2+p9LovDA4kSxskb9F7WuHg4Aj4r3XCSEREAREQBERAEREAREQBYT0hztlxUjowLvc2otXq+xU+OnfzC3DGS6I3u+y1x9ASsAx8NWtNTUGnrvJ81jbLGEd/SUa65z8sfXJW8TEGm7Byp9K+66smGiLY8LZt6OvxJdTtW3dlQ0uFdr1Hc4ceBFqK046F4ZAA2mmKOnpq+apD800veY9S9NLftX3+hNZTF+tcabnEd26+70Xti8K14O8EOJqPSq9sJE4PkJtV7qelK+yj8ue58YZqJcaXq0HV2W6eYJ4cNe/sFclFEr/0vjB6fWdSozyyJz6AMOof4jm8PohoAp6VUTjx+ucHCzgd/EVLvS6sWfNDo+zuHsRwUNmkmqOCXixwa7wdb+SrHKftK7P3HUxl3BvE0/ZHZHwPqufMMJV3O1FORxDQ2Rv1q13Wc2gIXniYxTmvsqbo3QU48M+JxOqbT5Reei/H9ZgxGT2oXOYfwntN8qOp+yres26L5tM87N3WMY6nOMkH2f7LSV5F0NE2j2oSUkpIIiLIsEREAREQBERAEREBGbTzaMJiXd0Un5SsLmxTngVpv4b6d1Ny3/MMG2aN8b66XihoaGnis/wBqtjcNA2N0OsPc8C7y7sgEmx50WNsW9z2vwzq6Kq5V2J5b8vYQGJ2fjcwlzO015LSTenDcBbkV+QyrsFprp0bjQk6AH09TTcrDPHYDw9yqdNi3Mo1gcAHSEAjtM1to9reVrLnobsm363PP6ySrrisZX2/jJYsBNUTEfQB0tN76dQJqd5qonKcSzS5jiLPfaR7Q3UTvDQNVAa0/E7vUhlLi6N7TGI2hrQxlKOAaXdp9hckVr31so12EY52oi/GhcOXAqIXeDOWPd6+p01Q8StOzOefJ5b5+x3Zo2rK6mO3XjroHZA0ioF7V81XRHqZJHajgabt43EDxVqEAMTmDhWnFVURWe4tpIwgtIe11RuoAQ0UpWoJqRVU/uSbReUtCwWbYnBuxGDmeXGjHN7NrHT2jU/1vXbBkbi0l58APiuzokIAxkVLa430sRSRptzpSimczj6t7mcN7fwn+Vx5LsqtsqrxB7P1sebLpq7L9UkROyEEcOIrJSpaQx5NKE0q0+NLeY4rQVmWbA03d6/Me1E0ELoWu1PbRzeJDQAXR3F6VHuoha/8AI3n06f6NjT0VHhz1kWPxBc8ujkja5tOBaAdxp9orn2bzXFztMUbu0HuLpDcMaaUrXwNAN55LTWjPwHyaAiBFcwCIiAIiIAi5cwzKGBuqaVkTe97mtB8KlQeYbQmTs4YGh/xad/2AfzGyiUkuS0YuT2JXMs2bF2R2pD9Xu5uPAKt4wPleHyOrTc2lGivcF+WwBtybnee895J3lR+LzehDIwXvNg1oJJPgFyzk5HZXWo8Ho8CpPH/Tw9aqu5jhy2VlyQwvNzfSQ1zbf1cqcJNKOFHAuDhY0dU1FR3blP5a+sTeNiPQkLgsm63n4fI3c46MNZT3/Z+5lWwuDMVjucG+tCSPVQ2LkEbjXdX3KtuetDXR8yfgqrn+Hc5x0UBoSK7u7uKvGcbJpvZbL9tilUrPCcnvLd/NnphMxZc3vptpdWjjRppT6xsO82Ua/Q6STSSXUILa0G81BFN4Na34L+RwaX1pqoI23d9Rm+nZsabrG65pMM5khdXsknSKl1KuLt5H/s1W+mEd4smMpybU0XXonqJpv8sA+LXn/X7K855lpmYCyge27a7j3tPJU7o2kHXSEf4kd+TmOFR5h1Voi6qVmGDkvbVmUZvjsaYiWyxlhAP0gaEgcCLHyVTizTWSWBh60dtwFHNcG3Yf2uHotzIVPzXo9w0zqmOIDgdDw4C1Ggse1paBWgc0gdkXAoZ8IldR7CjZFkOIxpOhwboIDnk2DdzYyG3J0gW9VrmTZWzDxNjYBYDU4Che6gBcV/cnyqLDRNhgYGMbuA7zvJPErtV4wSM7LXMIiKxkFzy42NtnPAPr8F0KJxQwzXl5a1zyfG/wBVZPBeEU3vn4H6fm9foNrzJt6BeU2bSAfQb+KpI9P91zvkBJJpv3D4LwlhdOeqiOkfXfSoaPsjvce7hv8ctUnwdHhwXKI/O4o5P1kzWTPaCWCQNc0HgKEUAryVe2T2klxcbtEBLw9wIY06abxc2FjxotAw+zOHDdL2mS1KyEm1KWAsPIKRwOBjhYGQsbGwfVaA0eNuPNWUG1hmTsSeYlWh2XnlvPL1Y+wztO8C42HlVWDKskhw4/VMAJ3uN3HxcfhuUivDHYtsUbpH7mivyA8zbzVlGMdyrnKWxSMzAbLJWg7bz6neufZjMOwWOIJD5f+o5VU5gZp5ZSalxqb1ALhG6g5DVTyXtluJpUj7T/AM7l5N0NWT2unoVqcX5fYn9r8cGvwzSCal5tTuaBv8fZV7F5swjVR1PJfvavHanQO+y2v8Q/koHXVj+TqeXZv7qKoflRlGOhaXyjvfjwDXS4k8Ozz58lxYnM2vaCA7TWxt6b1xxOoIy01J6w27wYaD3J81zB4DQwb2l5HsSB+78V0eE0zPxU1n1zgtmwmesjxUbqkMJ0uJoANQIBN7Ab/JbcvmDDnSXGvFptxofiQSvpHIpNWGw7t9Yoj6saV10bZRx9RviR3IiLc5giIgCIiA58dhw9tDqoL0aaaqfVVfxOSyyU0NbAAQdWpzn29QfUK0IquKZpG2UVhFZwOyxB1SzO1HeI+yDTvJ+VFYcNh2xtDWCgH9VJO8816oiilwRKyUuWERFYoFx5wwGGSrQ4BrjpIqDRpIBHG67F/CECPn3Z6OmuvF0ns+g9gF1YKSxP3pPzuXRtbC6HEyiABjQ4hopUAA3381U5ZZgf7xzRUmgsKm5PquePSzy89z16evhXLVhkvn+I4cdNvNwXJDP2HHvJPqBf2UTM+U1q8mu+tP5LwEbzUF7qHfdaf0sVFJP5fyctnWudspY2ft/g64p3MZ1jTdr3UrwJbER+U+i8JTWTUPve4cPmurC4EUNRU817TYYWWrpz69iOdWevi/uReFrXlQ/ld86L6c2aiLcJhWuFC2GEEdxEbQQsF2Vwg/TMOSAR1sVe76YX0YqKvSxOzUkgiIrGQREQBERAEREAREQBERAEREBku1bQ6eX8b/zFUvH4elVc9qqieWgr23k373Eqs4puvdv7jYrqXBJBBtQv1HEufDYoseY5GkE2rQ0ryPcupuKBNGgnwVSDqgYV7yw7l+IfBdcURcrEo6dl4v8AmofxNP7rgVvCxLZ2LTiofxLbVjZyGERFmQEREAREQBERAEREAREQBERAZTthCf0qYcwfVoPzUDNlZf48DVXLbGKmLJ+01h9qfJQeOc8N/V0B7yKrqjukCk47LZWuq4WFySaLryxkdKNG/wDqtV5Z7gnkOfPN2RwFq8k2QxeqCQUsHlrbXo4A09ynck72xXJXtEaLpewAgDkvy+xVsEEhs7fER+LfzNHzWxLIdmr4iP8AEz87Vry57OSWERFmQEREAREQBERAEREAREQBERAU3bRlJo3d7CP3Sf8AUqZmOKoaLRNsYKsjd9lxHk4f7LMtoZNBqumt/lBVs5i6xxL3HSASBwqpXZLDNDNPHsud4uBUHmOO1cBa6tnR9lZlhxEtf7sReZdq1ejdJUtrJJ1uw19R3LmxO9TeIhAbU+Q7yonNINNiauO/lyVwjq2Xd/zUI++z8zVsKxPZiWmMw/ORnu4LbFzWchhERZkBERAEREAREQBERAEREAREQEZtHFqgdy0n3H81lm02D7JNCfNa1mxpDIaVss8zzDh8TnVc0AVu2lvHct6uAZDmHZJC2joiwf8AZkp4yPk9AxrB7grFseQ57tO4Vv3re+iRtMtjH3n+5qqTJIeVhuQLgUb3Dn4qEx2DNCXm6tMYPa1dilagjurVVXPsVqNGX5/Nbpgj8pk04zDd3Wxez2/zW7r55wsmnE4c9z2H0e1fQyws5DCIizICIiAIiIAiIgCIiAIiIAiIgOTNjSGQ/dKzXOh1kJa6YgcRZaHtG6mFm/AfdYZm+Kd3rergEHmkLGEtZem8rb+iU/2cz8cnsVhs0fZcStu6Hj/ZrP8AMl/Mq2A/ua4gapmj7Th7391SM4ltZd+HzISPnJ4yy+he4hR2YSguotorYFbDj1jD3OH8/kvpIL57xkAtTvHzC+gYTVrTyHwWNi3JZ+0RFkQEREAREQBERAEREAREQBERAQ22L6YOc/dA9XNHzWCY9xLqc1tfSFjNOHEdbyO/hZc++lY9HHqf5retbAjcyZohJPEhbN0VSBuVtdwDpj6ElZBtr2RFH3mq1PYeTTkkru5mJ9aFRYSUDIpNTSeNa+q6p4r1qvxkUAo4BdMsBct0tiDwlb2Cfw/ELccCaxxn7rfgFiuOh0RO5X9LrZMlfqw8B744z6sCwuJO1ERYkBERAEREAREQBERAEREARF5YmcMY57rNaC4+DRUoDMOkHMtWLcwfRij0/tOGpx9C0eSrWUXeLL84zEl75ZH73l7j4uJNF7YWURxued9LLrisLAKttjiOtxTQNzQfkPkVqOzT6ZDJzL2/vPA+ax2ZxfM93db5/ErU8rkLcjYPtTuHoXO/7Vm1l/EkgMvOhxupGCQl25Q7iWuClcufWpW5A2gfSJw5H4LVtkJNWBwp/wDpiHo0D5LG88kqCFq/R1Lqy7DH7rh+69w+SwuJLIiIsCAiIgCIiAIiIAiIgCIiAKqdIGadXCIR9KXfyY259TQeqs+ImDGue40a0Ek3NhyCxrP866+d8rrDc0fZaNw+fiStK45YI2WhN1wZ3jG6dLSmKxjBUitbquYmQk71u2D+4Ntie8n4rR4a/wDCsE37UuId+64t+azuCWgaO5aS6QNweXtO/qnvp/myEj4KvdAr+YNLaVK9sBNxBpuquDM5e1vqvxg8SAaLRPcEpnMPOtVpHRVJXL2t+xJK3+LV8HLL8xnJF+6yvnQ3iqxYmP7MjH//AKMDf/GsbeAaIiIsAEREAREQBERAEREAUbtFmv6Lh3zaHPDKWbc3IFfAVqVJL+EIDIsx20EzNTsQG1BqzW1hbX6ukGteFbqi4/OYn/3THjla/MCtvBfRDsjwxOo4aEu7zFGT60XRDgY2fQjY3wa0fAKsU4vKZtK1NYwfMzMDPJQsgndX7MMr/wAjSpTD7CZhIKjDSU+8Aw+jyCvo1FrrZifPMPRzmLnUbAW/ee5gb+avsrVtBsrjmshpG17YsPBGereDTq2DWTr0mmrUbcFrioPSJDmD5GDDw9ZA0VIDrOcbUeyxNN43i+6oqo8RrclLLMemlc11HAgm4ra3f4L9NxA7x5GqnsPk+YCZ8j8DI8uZoA0PaG3qSHXr/spvB7M5nLQfosMNQ0OklfXUW/W0NJPfbnvUeNLyNdEP9ijuxpIoT4LUuiTKMRE6WWSJzI5GNA1dkktdUEMN6UcbnyVv2U2aiwWHZEwNc5tS6TSAXPcaudyFbAVsABwU2rOeUYhERU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55575" y="-2362200"/>
            <a:ext cx="2667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4" descr="data:image/jpeg;base64,/9j/4AAQSkZJRgABAQAAAQABAAD/2wCEAAkGBxQTEhMUEhMWFRUXGRQaGRgXGBQVGBcXFRgWGBoUGBUYHSggHRolHBgcITEhJSksLi4uGB8zODMsNygtLysBCgoKDg0OGxAQGywmICQyLCwuLTAsLCwsLy8sLDA3LCw0LCwsLCwsLCwvLCwtLCwsLCwsLCwrLCwsLCwsLCwsLP/AABEIATIApQMBIgACEQEDEQH/xAAcAAEAAwEBAQEBAAAAAAAAAAAABQYHBAMIAgH/xABGEAABAwIDBAgCBgcGBgMAAAABAAIDESEEBRIGMUFhBxMiUXGBkaGxwTJCUmJyshQjgpKi0fAlM0Nz0uEVJLPCw/FTY5P/xAAaAQEAAwEBAQAAAAAAAAAAAAAAAQIDBAUG/8QAMBEAAgIBAwIDBgUFAAAAAAAAAAECAxESITEEQRNR8GFxgaHB0QUiMpHhFDNCUrH/2gAMAwEAAhEDEQA/ANxREQBERAEREAREQBQW1W1cGBj1SnU8jsxtoXu50Js3mbedl353mIw8Eszr6Gk07ybNHmSAsTGKMsxnlDZJCa1cKgHhQcuA4LOdiidvSdDb1OXFbLuXjB9KkTrvw72t+69r3eGk0v5q2ZDtFh8WCYX1LfpMcNL2+LTw5iyxjNsPPIdRiceYj+YCiMFi3wzMe1zmPZuNS0jx7xyNjxVI3eZ12/hE4rZp/E+lEUTsznTcXA2UUDtz2j6rhvpyO8eKllunk8mUXFuMuUEREKhERAEREAREQBERAEREAREQBERAVbpLJ/4fLTvjr4a2/Oip2X4luFwUUsTI3SPLCXHtVDnU0tpuoPIEXU50t4w9VDAPoyFzncxHSg8Kkeir3R8yMYWQTEOEUjzfcAQ11eQrU+qxk4qWWjthZa6PDi8LOff6wSWdY+rHB5IDo6tpa7h3cDup4lZxjsG7qgXA6qjS4uJNBcNrvFbj0VnznaJrpA9hqGkgDRpqNVrk3tbdxXJn+esxEDnMbpc36Q5WuFVSaWME6Fq1ZLR0O5gC6eO9XNY5oNK0YXAt1caawtQWA7F5n1E7JgLAkEd7SCCPGh9gt6gmD2tc01a4Ag94NwtYPsYX5ctT7noiIrmAREQBERAEREAREQBERAEREAREQGX9LGLHXRN4sYa/tmtP4R6qiZDmDWyTYd7gwTsIa527rGHs18aqy9JDx+nPqeDfKjR81nmdadAd9YSNIPKlx60XO92zsW0Ua/gsqw0UDOyyukFxOlxLqVJ1ePks92pkYHSdUBcAUG6verdl2WslgaRWtBapoonNMgI7ICombYb2KbgcWWBppYre+jnMhJhWsrVzOH3Saj+SwHFRmN5jeKDh6k/NW/o72lGElHWVLNxIvQOpfmLey1zh5OeUcpxN6RfiKUOaHNNWkAgjcQdxX7WxyhERAEREAREQBERAEREAREQBfwmm9f1RW1WI6vB4h1/oOFudvmobwSll4MY2rxEc+ImIOoanCo43JVMzBnZ0DcHgivMUPwHopmJtGuPOo81zxw6ntI3NIp/XkudcndpcmorvsajsSP1DCe5SmLw9SXO0tbxLiAKeapTNpcQ1ga1waAKWDa+tCvNvWykGR5JPeSfiuSc5pdl8z1Yfh8m25SSRK5jHBIHUaHfeoLnuGrgq9LsqQSYZNNR9FwqP3t491ZoYQBQcPj3716EV8eCorpJcnE6K4t6f3fJZujnMJHQGGYUki3cQ5jqkEHjQ1HK3eFblkmIxboHa2uLSNxFir3sftAMXEdVpWUDhuqDuf5/EHkvQot1x3PK3nmUU8Lv2LAiItyoREQBERAEREAREQBERAFDbX4ljMHOZLgsLad5dYe5r5KZWP9Jm1/WudhomkMicQ8mxc4dmoHcL+NVWbwi9azIoLsa2ha7gbELqy52o0A3E+6i5ur8XcRW11MZD+rZ1hFS46Wi1BSlT40+IXPwehTNQlrlwtyQaFM4RtGF/fUDwG8+tvVcP6EXS6BariPC9/RS2agNo1u5uho9an4LjtlqSPd6q3TDQu/8Aw53ZgbgXoONAa0Ngd97+y98vx2qZjHAgmgF6ggAkb71IB7/oqFmmo93kf4YiP+5eMmN6qdj/AP4w71Ae0H1qqKLex5Fv6JY8mfja3GOMx0k6G0a31ALvP4AKc6Os5DMXGCaCSsbv2qaT+8APNQmJi16Wk7gHOPhYD2KitToZmubYt0uHjWoX093RRhBKPY8XoOuynW+H2+p9LovDA4kSxskb9F7WuHg4Aj4r3XCSEREAREQBERAEREAREQBYT0hztlxUjowLvc2otXq+xU+OnfzC3DGS6I3u+y1x9ASsAx8NWtNTUGnrvJ81jbLGEd/SUa65z8sfXJW8TEGm7Byp9K+66smGiLY8LZt6OvxJdTtW3dlQ0uFdr1Hc4ceBFqK046F4ZAA2mmKOnpq+apD800veY9S9NLftX3+hNZTF+tcabnEd26+70Xti8K14O8EOJqPSq9sJE4PkJtV7qelK+yj8ue58YZqJcaXq0HV2W6eYJ4cNe/sFclFEr/0vjB6fWdSozyyJz6AMOof4jm8PohoAp6VUTjx+ucHCzgd/EVLvS6sWfNDo+zuHsRwUNmkmqOCXixwa7wdb+SrHKftK7P3HUxl3BvE0/ZHZHwPqufMMJV3O1FORxDQ2Rv1q13Wc2gIXniYxTmvsqbo3QU48M+JxOqbT5Reei/H9ZgxGT2oXOYfwntN8qOp+yres26L5tM87N3WMY6nOMkH2f7LSV5F0NE2j2oSUkpIIiLIsEREAREQBERAEREBGbTzaMJiXd0Un5SsLmxTngVpv4b6d1Ny3/MMG2aN8b66XihoaGnis/wBqtjcNA2N0OsPc8C7y7sgEmx50WNsW9z2vwzq6Kq5V2J5b8vYQGJ2fjcwlzO015LSTenDcBbkV+QyrsFprp0bjQk6AH09TTcrDPHYDw9yqdNi3Mo1gcAHSEAjtM1to9reVrLnobsm363PP6ySrrisZX2/jJYsBNUTEfQB0tN76dQJqd5qonKcSzS5jiLPfaR7Q3UTvDQNVAa0/E7vUhlLi6N7TGI2hrQxlKOAaXdp9hckVr31so12EY52oi/GhcOXAqIXeDOWPd6+p01Q8StOzOefJ5b5+x3Zo2rK6mO3XjroHZA0ioF7V81XRHqZJHajgabt43EDxVqEAMTmDhWnFVURWe4tpIwgtIe11RuoAQ0UpWoJqRVU/uSbReUtCwWbYnBuxGDmeXGjHN7NrHT2jU/1vXbBkbi0l58APiuzokIAxkVLa430sRSRptzpSimczj6t7mcN7fwn+Vx5LsqtsqrxB7P1sebLpq7L9UkROyEEcOIrJSpaQx5NKE0q0+NLeY4rQVmWbA03d6/Me1E0ELoWu1PbRzeJDQAXR3F6VHuoha/8AI3n06f6NjT0VHhz1kWPxBc8ujkja5tOBaAdxp9orn2bzXFztMUbu0HuLpDcMaaUrXwNAN55LTWjPwHyaAiBFcwCIiAIiIAi5cwzKGBuqaVkTe97mtB8KlQeYbQmTs4YGh/xad/2AfzGyiUkuS0YuT2JXMs2bF2R2pD9Xu5uPAKt4wPleHyOrTc2lGivcF+WwBtybnee895J3lR+LzehDIwXvNg1oJJPgFyzk5HZXWo8Ho8CpPH/Tw9aqu5jhy2VlyQwvNzfSQ1zbf1cqcJNKOFHAuDhY0dU1FR3blP5a+sTeNiPQkLgsm63n4fI3c46MNZT3/Z+5lWwuDMVjucG+tCSPVQ2LkEbjXdX3KtuetDXR8yfgqrn+Hc5x0UBoSK7u7uKvGcbJpvZbL9tilUrPCcnvLd/NnphMxZc3vptpdWjjRppT6xsO82Ua/Q6STSSXUILa0G81BFN4Na34L+RwaX1pqoI23d9Rm+nZsabrG65pMM5khdXsknSKl1KuLt5H/s1W+mEd4smMpybU0XXonqJpv8sA+LXn/X7K855lpmYCyge27a7j3tPJU7o2kHXSEf4kd+TmOFR5h1Voi6qVmGDkvbVmUZvjsaYiWyxlhAP0gaEgcCLHyVTizTWSWBh60dtwFHNcG3Yf2uHotzIVPzXo9w0zqmOIDgdDw4C1Ggse1paBWgc0gdkXAoZ8IldR7CjZFkOIxpOhwboIDnk2DdzYyG3J0gW9VrmTZWzDxNjYBYDU4Che6gBcV/cnyqLDRNhgYGMbuA7zvJPErtV4wSM7LXMIiKxkFzy42NtnPAPr8F0KJxQwzXl5a1zyfG/wBVZPBeEU3vn4H6fm9foNrzJt6BeU2bSAfQb+KpI9P91zvkBJJpv3D4LwlhdOeqiOkfXfSoaPsjvce7hv8ctUnwdHhwXKI/O4o5P1kzWTPaCWCQNc0HgKEUAryVe2T2klxcbtEBLw9wIY06abxc2FjxotAw+zOHDdL2mS1KyEm1KWAsPIKRwOBjhYGQsbGwfVaA0eNuPNWUG1hmTsSeYlWh2XnlvPL1Y+wztO8C42HlVWDKskhw4/VMAJ3uN3HxcfhuUivDHYtsUbpH7mivyA8zbzVlGMdyrnKWxSMzAbLJWg7bz6neufZjMOwWOIJD5f+o5VU5gZp5ZSalxqb1ALhG6g5DVTyXtluJpUj7T/AM7l5N0NWT2unoVqcX5fYn9r8cGvwzSCal5tTuaBv8fZV7F5swjVR1PJfvavHanQO+y2v8Q/koHXVj+TqeXZv7qKoflRlGOhaXyjvfjwDXS4k8Ozz58lxYnM2vaCA7TWxt6b1xxOoIy01J6w27wYaD3J81zB4DQwb2l5HsSB+78V0eE0zPxU1n1zgtmwmesjxUbqkMJ0uJoANQIBN7Ab/JbcvmDDnSXGvFptxofiQSvpHIpNWGw7t9Yoj6saV10bZRx9RviR3IiLc5giIgCIiA58dhw9tDqoL0aaaqfVVfxOSyyU0NbAAQdWpzn29QfUK0IquKZpG2UVhFZwOyxB1SzO1HeI+yDTvJ+VFYcNh2xtDWCgH9VJO8816oiilwRKyUuWERFYoFx5wwGGSrQ4BrjpIqDRpIBHG67F/CECPn3Z6OmuvF0ns+g9gF1YKSxP3pPzuXRtbC6HEyiABjQ4hopUAA3381U5ZZgf7xzRUmgsKm5PquePSzy89z16evhXLVhkvn+I4cdNvNwXJDP2HHvJPqBf2UTM+U1q8mu+tP5LwEbzUF7qHfdaf0sVFJP5fyctnWudspY2ft/g64p3MZ1jTdr3UrwJbER+U+i8JTWTUPve4cPmurC4EUNRU817TYYWWrpz69iOdWevi/uReFrXlQ/ld86L6c2aiLcJhWuFC2GEEdxEbQQsF2Vwg/TMOSAR1sVe76YX0YqKvSxOzUkgiIrGQREQBERAEREAREQBERAEREBku1bQ6eX8b/zFUvH4elVc9qqieWgr23k373Eqs4puvdv7jYrqXBJBBtQv1HEufDYoseY5GkE2rQ0ryPcupuKBNGgnwVSDqgYV7yw7l+IfBdcURcrEo6dl4v8AmofxNP7rgVvCxLZ2LTiofxLbVjZyGERFmQEREAREQBERAEREAREQBERAZTthCf0qYcwfVoPzUDNlZf48DVXLbGKmLJ+01h9qfJQeOc8N/V0B7yKrqjukCk47LZWuq4WFySaLryxkdKNG/wDqtV5Z7gnkOfPN2RwFq8k2QxeqCQUsHlrbXo4A09ynck72xXJXtEaLpewAgDkvy+xVsEEhs7fER+LfzNHzWxLIdmr4iP8AEz87Vry57OSWERFmQEREAREQBERAEREAREQBERAU3bRlJo3d7CP3Sf8AUqZmOKoaLRNsYKsjd9lxHk4f7LMtoZNBqumt/lBVs5i6xxL3HSASBwqpXZLDNDNPHsud4uBUHmOO1cBa6tnR9lZlhxEtf7sReZdq1ejdJUtrJJ1uw19R3LmxO9TeIhAbU+Q7yonNINNiauO/lyVwjq2Xd/zUI++z8zVsKxPZiWmMw/ORnu4LbFzWchhERZkBERAEREAREQBERAEREAREQEZtHFqgdy0n3H81lm02D7JNCfNa1mxpDIaVss8zzDh8TnVc0AVu2lvHct6uAZDmHZJC2joiwf8AZkp4yPk9AxrB7grFseQ57tO4Vv3re+iRtMtjH3n+5qqTJIeVhuQLgUb3Dn4qEx2DNCXm6tMYPa1dilagjurVVXPsVqNGX5/Nbpgj8pk04zDd3Wxez2/zW7r55wsmnE4c9z2H0e1fQyws5DCIizICIiAIiIAiIgCIiAIiIAiIgOTNjSGQ/dKzXOh1kJa6YgcRZaHtG6mFm/AfdYZm+Kd3rergEHmkLGEtZem8rb+iU/2cz8cnsVhs0fZcStu6Hj/ZrP8AMl/Mq2A/ua4gapmj7Th7391SM4ltZd+HzISPnJ4yy+he4hR2YSguotorYFbDj1jD3OH8/kvpIL57xkAtTvHzC+gYTVrTyHwWNi3JZ+0RFkQEREAREQBERAEREAREQBERAQ22L6YOc/dA9XNHzWCY9xLqc1tfSFjNOHEdbyO/hZc++lY9HHqf5retbAjcyZohJPEhbN0VSBuVtdwDpj6ElZBtr2RFH3mq1PYeTTkkru5mJ9aFRYSUDIpNTSeNa+q6p4r1qvxkUAo4BdMsBct0tiDwlb2Cfw/ELccCaxxn7rfgFiuOh0RO5X9LrZMlfqw8B744z6sCwuJO1ERYkBERAEREAREQBERAEREARF5YmcMY57rNaC4+DRUoDMOkHMtWLcwfRij0/tOGpx9C0eSrWUXeLL84zEl75ZH73l7j4uJNF7YWURxued9LLrisLAKttjiOtxTQNzQfkPkVqOzT6ZDJzL2/vPA+ax2ZxfM93db5/ErU8rkLcjYPtTuHoXO/7Vm1l/EkgMvOhxupGCQl25Q7iWuClcufWpW5A2gfSJw5H4LVtkJNWBwp/wDpiHo0D5LG88kqCFq/R1Lqy7DH7rh+69w+SwuJLIiIsCAiIgCIiAIiIAiIgCIiAKqdIGadXCIR9KXfyY259TQeqs+ImDGue40a0Ek3NhyCxrP866+d8rrDc0fZaNw+fiStK45YI2WhN1wZ3jG6dLSmKxjBUitbquYmQk71u2D+4Ntie8n4rR4a/wDCsE37UuId+64t+azuCWgaO5aS6QNweXtO/qnvp/myEj4KvdAr+YNLaVK9sBNxBpuquDM5e1vqvxg8SAaLRPcEpnMPOtVpHRVJXL2t+xJK3+LV8HLL8xnJF+6yvnQ3iqxYmP7MjH//AKMDf/GsbeAaIiIsAEREAREQBERAEREAUbtFmv6Lh3zaHPDKWbc3IFfAVqVJL+EIDIsx20EzNTsQG1BqzW1hbX6ukGteFbqi4/OYn/3THjla/MCtvBfRDsjwxOo4aEu7zFGT60XRDgY2fQjY3wa0fAKsU4vKZtK1NYwfMzMDPJQsgndX7MMr/wAjSpTD7CZhIKjDSU+8Aw+jyCvo1FrrZifPMPRzmLnUbAW/ee5gb+avsrVtBsrjmshpG17YsPBGereDTq2DWTr0mmrUbcFrioPSJDmD5GDDw9ZA0VIDrOcbUeyxNN43i+6oqo8RrclLLMemlc11HAgm4ra3f4L9NxA7x5GqnsPk+YCZ8j8DI8uZoA0PaG3qSHXr/spvB7M5nLQfosMNQ0OklfXUW/W0NJPfbnvUeNLyNdEP9ijuxpIoT4LUuiTKMRE6WWSJzI5GNA1dkktdUEMN6UcbnyVv2U2aiwWHZEwNc5tS6TSAXPcaudyFbAVsABwU2rOeUYhERU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307975" y="-2209800"/>
            <a:ext cx="2667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01" y="1683577"/>
            <a:ext cx="2586956" cy="172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01" y="1"/>
            <a:ext cx="2593852" cy="170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77" y="3363838"/>
            <a:ext cx="2661217" cy="17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3" y="164554"/>
            <a:ext cx="6264697" cy="4495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sz="4000" dirty="0" smtClean="0">
                <a:solidFill>
                  <a:srgbClr val="FFFF00"/>
                </a:solidFill>
              </a:rPr>
              <a:t>Current recommendations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Most recent recommendations are from IARC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Reviewed RCT and high quality observational study evidence.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Sufficient evidence that breast cancer </a:t>
            </a:r>
            <a:r>
              <a:rPr lang="en-NZ" sz="2400" dirty="0" smtClean="0">
                <a:solidFill>
                  <a:srgbClr val="FF0000"/>
                </a:solidFill>
              </a:rPr>
              <a:t>reduces mortality for women aged 50-74 </a:t>
            </a:r>
            <a:r>
              <a:rPr lang="en-NZ" sz="2400" dirty="0" err="1" smtClean="0">
                <a:solidFill>
                  <a:srgbClr val="FF0000"/>
                </a:solidFill>
              </a:rPr>
              <a:t>yrs</a:t>
            </a:r>
            <a:endParaRPr lang="en-NZ" sz="2400" dirty="0" smtClean="0">
              <a:solidFill>
                <a:srgbClr val="FF000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rgbClr val="FF0000"/>
                </a:solidFill>
              </a:rPr>
              <a:t>Limited evidence </a:t>
            </a:r>
            <a:r>
              <a:rPr lang="en-NZ" sz="2400" dirty="0">
                <a:solidFill>
                  <a:schemeClr val="bg1"/>
                </a:solidFill>
              </a:rPr>
              <a:t>that breast cancer reduces mortality </a:t>
            </a:r>
            <a:r>
              <a:rPr lang="en-NZ" sz="2400" dirty="0" smtClean="0">
                <a:solidFill>
                  <a:schemeClr val="bg1"/>
                </a:solidFill>
              </a:rPr>
              <a:t>for women aged </a:t>
            </a:r>
            <a:r>
              <a:rPr lang="en-NZ" sz="2400" dirty="0" smtClean="0">
                <a:solidFill>
                  <a:srgbClr val="FF0000"/>
                </a:solidFill>
              </a:rPr>
              <a:t>40-49 yrs</a:t>
            </a:r>
            <a:r>
              <a:rPr lang="en-NZ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Estimate that over-diagnosis is likely to be in 1-10%.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These recommendations are consistent with most other major reviews</a:t>
            </a:r>
            <a:endParaRPr lang="en-NZ" sz="24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2400" dirty="0" smtClean="0">
              <a:solidFill>
                <a:srgbClr val="05F12C"/>
              </a:solidFill>
            </a:endParaRPr>
          </a:p>
          <a:p>
            <a:pPr>
              <a:lnSpc>
                <a:spcPct val="90000"/>
              </a:lnSpc>
            </a:pPr>
            <a:endParaRPr lang="en-NZ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7503" y="4731990"/>
            <a:ext cx="655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err="1" smtClean="0">
                <a:solidFill>
                  <a:schemeClr val="bg1"/>
                </a:solidFill>
              </a:rPr>
              <a:t>Lauby-Secretan</a:t>
            </a:r>
            <a:r>
              <a:rPr lang="en-NZ" sz="1200" dirty="0" smtClean="0">
                <a:solidFill>
                  <a:schemeClr val="bg1"/>
                </a:solidFill>
              </a:rPr>
              <a:t> B, </a:t>
            </a:r>
            <a:r>
              <a:rPr lang="en-NZ" sz="1200" dirty="0" err="1" smtClean="0">
                <a:solidFill>
                  <a:schemeClr val="bg1"/>
                </a:solidFill>
              </a:rPr>
              <a:t>Scoccianti</a:t>
            </a:r>
            <a:r>
              <a:rPr lang="en-NZ" sz="1200" dirty="0" smtClean="0">
                <a:solidFill>
                  <a:schemeClr val="bg1"/>
                </a:solidFill>
              </a:rPr>
              <a:t> C et al. Breast-cancer Screening – Viewpoint of the IARC Working Group. NEJM 2015 372: 2353-8.</a:t>
            </a:r>
            <a:endParaRPr lang="en-NZ" sz="1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upload.wikimedia.org/wikipedia/commons/thumb/d/d6/International_Centre_for_Research_on_Cancer_%28IARC%29_Headquarters_Exterior.jpg/250px-International_Centre_for_Research_on_Cancer_%28IARC%29_Headquarters_Ex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7" y="390477"/>
            <a:ext cx="2935033" cy="39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isarfa\Pictures\Screeningtalk photos\question 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95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36513" y="164554"/>
            <a:ext cx="6264697" cy="449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sz="4000" dirty="0" smtClean="0">
                <a:solidFill>
                  <a:srgbClr val="FFFF00"/>
                </a:solidFill>
              </a:rPr>
              <a:t>Where to from here?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Should we be screening women under the age of 50 </a:t>
            </a:r>
            <a:r>
              <a:rPr lang="en-NZ" sz="2400" dirty="0" err="1" smtClean="0">
                <a:solidFill>
                  <a:schemeClr val="bg1"/>
                </a:solidFill>
              </a:rPr>
              <a:t>yrs</a:t>
            </a:r>
            <a:r>
              <a:rPr lang="en-NZ" sz="2400" dirty="0" smtClean="0">
                <a:solidFill>
                  <a:schemeClr val="bg1"/>
                </a:solidFill>
              </a:rPr>
              <a:t>?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Benefits are less and harms are greater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Communicating benefits and harms to women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Emerging new imaging techniques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err="1" smtClean="0">
                <a:solidFill>
                  <a:schemeClr val="bg1"/>
                </a:solidFill>
              </a:rPr>
              <a:t>Tomosynthesis</a:t>
            </a:r>
            <a:endParaRPr lang="en-NZ" sz="2000" dirty="0" smtClean="0">
              <a:solidFill>
                <a:schemeClr val="bg1"/>
              </a:solidFill>
            </a:endParaRP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MRI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PET scans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Ultrasound scans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24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2400" dirty="0" smtClean="0">
              <a:solidFill>
                <a:srgbClr val="05F12C"/>
              </a:solidFill>
            </a:endParaRPr>
          </a:p>
          <a:p>
            <a:pPr>
              <a:lnSpc>
                <a:spcPct val="90000"/>
              </a:lnSpc>
            </a:pPr>
            <a:endParaRPr lang="en-NZ" sz="2800" dirty="0" smtClean="0"/>
          </a:p>
        </p:txBody>
      </p:sp>
      <p:pic>
        <p:nvPicPr>
          <p:cNvPr id="8" name="Picture 4" descr="C:\Users\disarfa\Pictures\Screeningtalk photos\question mark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1" t="16302" r="25004" b="20668"/>
          <a:stretch/>
        </p:blipFill>
        <p:spPr bwMode="auto">
          <a:xfrm>
            <a:off x="7637365" y="394856"/>
            <a:ext cx="1039091" cy="13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disarfa\Pictures\Screeningtalk photos\question mark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33" y="1727174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disarfa\Pictures\Screeningtalk photos\question mark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02" y="252412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disarfa\Pictures\Screeningtalk photos\question mark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25471" r="29651" b="22757"/>
          <a:stretch/>
        </p:blipFill>
        <p:spPr bwMode="auto">
          <a:xfrm>
            <a:off x="6502264" y="1596462"/>
            <a:ext cx="980209" cy="8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3518"/>
            <a:ext cx="49053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isarfa\Pictures\Screeningtalk photos\question 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95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36513" y="164554"/>
            <a:ext cx="6264697" cy="449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sz="4000" dirty="0" smtClean="0">
                <a:solidFill>
                  <a:srgbClr val="FFFF00"/>
                </a:solidFill>
              </a:rPr>
              <a:t>Where to from here?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Should we be screening women under the age of 50 </a:t>
            </a:r>
            <a:r>
              <a:rPr lang="en-NZ" sz="2400" dirty="0" err="1" smtClean="0">
                <a:solidFill>
                  <a:schemeClr val="bg1"/>
                </a:solidFill>
              </a:rPr>
              <a:t>yrs</a:t>
            </a:r>
            <a:r>
              <a:rPr lang="en-NZ" sz="2400" dirty="0" smtClean="0">
                <a:solidFill>
                  <a:schemeClr val="bg1"/>
                </a:solidFill>
              </a:rPr>
              <a:t>?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Benefits are less and harms are greater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Communicating benefits and harms to women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Emerging new imaging techniques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err="1" smtClean="0">
                <a:solidFill>
                  <a:schemeClr val="bg1"/>
                </a:solidFill>
              </a:rPr>
              <a:t>Tomosynthesis</a:t>
            </a:r>
            <a:endParaRPr lang="en-NZ" sz="2000" dirty="0" smtClean="0">
              <a:solidFill>
                <a:schemeClr val="bg1"/>
              </a:solidFill>
            </a:endParaRP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MRI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PET scans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Ultrasound scans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24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2400" dirty="0" smtClean="0">
              <a:solidFill>
                <a:srgbClr val="05F12C"/>
              </a:solidFill>
            </a:endParaRPr>
          </a:p>
          <a:p>
            <a:pPr>
              <a:lnSpc>
                <a:spcPct val="90000"/>
              </a:lnSpc>
            </a:pPr>
            <a:endParaRPr lang="en-NZ" sz="2800" dirty="0" smtClean="0"/>
          </a:p>
        </p:txBody>
      </p:sp>
      <p:pic>
        <p:nvPicPr>
          <p:cNvPr id="8" name="Picture 4" descr="C:\Users\disarfa\Pictures\Screeningtalk photos\question mark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1" t="16302" r="25004" b="20668"/>
          <a:stretch/>
        </p:blipFill>
        <p:spPr bwMode="auto">
          <a:xfrm>
            <a:off x="7637365" y="394856"/>
            <a:ext cx="1039091" cy="13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disarfa\Pictures\Screeningtalk photos\question mark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33" y="1727174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disarfa\Pictures\Screeningtalk photos\question mark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02" y="252412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disarfa\Pictures\Screeningtalk photos\question mark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25471" r="29651" b="22757"/>
          <a:stretch/>
        </p:blipFill>
        <p:spPr bwMode="auto">
          <a:xfrm>
            <a:off x="6502264" y="1596462"/>
            <a:ext cx="980209" cy="8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3" y="956642"/>
            <a:ext cx="6264697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sz="4000" dirty="0" smtClean="0">
                <a:solidFill>
                  <a:srgbClr val="FFFF00"/>
                </a:solidFill>
              </a:rPr>
              <a:t>Breast cancer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Most common cancer for women in NZ 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600 women die each year from breast cancer</a:t>
            </a:r>
          </a:p>
        </p:txBody>
      </p:sp>
      <p:pic>
        <p:nvPicPr>
          <p:cNvPr id="7" name="Picture 2" descr="C:\Users\disarfa\Pictures\Diana work\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84" y="1059582"/>
            <a:ext cx="30850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85700"/>
            <a:ext cx="6768752" cy="85725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Trends </a:t>
            </a:r>
            <a:r>
              <a:rPr lang="en-GB" sz="2000" dirty="0">
                <a:solidFill>
                  <a:schemeClr val="bg1"/>
                </a:solidFill>
              </a:rPr>
              <a:t>in age standardized I</a:t>
            </a:r>
            <a:r>
              <a:rPr lang="en-GB" sz="2000" dirty="0" smtClean="0">
                <a:solidFill>
                  <a:schemeClr val="bg1"/>
                </a:solidFill>
              </a:rPr>
              <a:t>ncidence </a:t>
            </a:r>
            <a:r>
              <a:rPr lang="en-GB" sz="2000" dirty="0">
                <a:solidFill>
                  <a:schemeClr val="bg1"/>
                </a:solidFill>
              </a:rPr>
              <a:t>rates of breast cancer by time period and ethnic group</a:t>
            </a:r>
            <a:endParaRPr lang="en-NZ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9542"/>
            <a:ext cx="673092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58797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</a:rPr>
              <a:t>Cunningham R, Shaw C, Blakely T, Atkinson J, Sarfati D.  Ethnic and socioeconomic trends in breast cancer incidence in New Zealand. </a:t>
            </a:r>
            <a:r>
              <a:rPr lang="en-NZ" sz="1200" i="1" dirty="0">
                <a:solidFill>
                  <a:schemeClr val="bg1"/>
                </a:solidFill>
              </a:rPr>
              <a:t>BMC Cancer </a:t>
            </a:r>
            <a:r>
              <a:rPr lang="en-NZ" sz="1200" dirty="0">
                <a:solidFill>
                  <a:schemeClr val="bg1"/>
                </a:solidFill>
              </a:rPr>
              <a:t> 2010: 10; 674. </a:t>
            </a:r>
            <a:r>
              <a:rPr lang="en-NZ" sz="1200" u="sng" dirty="0">
                <a:solidFill>
                  <a:schemeClr val="bg1"/>
                </a:solidFill>
                <a:hlinkClick r:id="rId3"/>
              </a:rPr>
              <a:t>http://www.biomedcentral.com/1471-2407/10/674 </a:t>
            </a:r>
            <a:endParaRPr lang="en-NZ" sz="1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07704" y="1851670"/>
            <a:ext cx="4536504" cy="64807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47664" y="1419622"/>
            <a:ext cx="4464496" cy="93610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NZ" sz="4000" dirty="0" smtClean="0"/>
              <a:t>Survival rates are improving over time… 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-72033" y="1635646"/>
            <a:ext cx="5940177" cy="3867894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NZ" sz="2400" dirty="0" smtClean="0"/>
              <a:t>Survival has been improving rapidly over last two decades from75</a:t>
            </a:r>
            <a:r>
              <a:rPr lang="en-NZ" sz="2400" dirty="0"/>
              <a:t>% </a:t>
            </a:r>
            <a:r>
              <a:rPr lang="en-NZ" sz="2400" dirty="0" smtClean="0"/>
              <a:t>to 87</a:t>
            </a:r>
            <a:r>
              <a:rPr lang="en-NZ" sz="2400" dirty="0"/>
              <a:t>% </a:t>
            </a:r>
            <a:r>
              <a:rPr lang="en-NZ" sz="2400" dirty="0" smtClean="0"/>
              <a:t>in 5-year survival between 1991 and 2004.</a:t>
            </a:r>
            <a:endParaRPr lang="en-US" dirty="0" smtClean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363205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</a:rPr>
              <a:t>Soeberg M, Blakely T, Sarfati D et al (2012). </a:t>
            </a:r>
            <a:r>
              <a:rPr lang="en-US" sz="1400" i="1" dirty="0">
                <a:solidFill>
                  <a:schemeClr val="bg1"/>
                </a:solidFill>
              </a:rPr>
              <a:t>Cancer Trends: Trends in Survival by Ethnic and Socioeconomic Group, New Zealand 1991–2004</a:t>
            </a:r>
            <a:r>
              <a:rPr lang="en-US" sz="1400" dirty="0">
                <a:solidFill>
                  <a:schemeClr val="bg1"/>
                </a:solidFill>
              </a:rPr>
              <a:t>. Wellington: University of Otago and Ministry of Health.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72169" cy="350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3" y="164554"/>
            <a:ext cx="6264697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dirty="0" smtClean="0">
                <a:solidFill>
                  <a:srgbClr val="FFFF00"/>
                </a:solidFill>
              </a:rPr>
              <a:t>Primary prevention of breast cancer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Risk factors: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Age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Family history or genetic predisposition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Personal history of breast cancer or precancerous lesions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Reproductive factors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Hormone treatments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Alcohol consumption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Obesity (for post-menopausal breast cancer)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Exposure to ionizing radiation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>
                <a:solidFill>
                  <a:schemeClr val="bg1"/>
                </a:solidFill>
              </a:rPr>
              <a:t>(Smoking)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2000" dirty="0" smtClean="0">
              <a:solidFill>
                <a:schemeClr val="bg1"/>
              </a:solidFill>
            </a:endParaRPr>
          </a:p>
        </p:txBody>
      </p:sp>
      <p:pic>
        <p:nvPicPr>
          <p:cNvPr id="7" name="Picture 4" descr="https://encrypted-tbn2.gstatic.com/images?q=tbn:ANd9GcQWLjxp1xRctJhlh_O3YV7knf2_ME8pnkaCsnPj3BPzU4fgX5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35" y="-30727"/>
            <a:ext cx="2736165" cy="19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encrypted-tbn2.gstatic.com/images?q=tbn:ANd9GcTEKrOjTKo9EOiIy-7UvWPD5RtWGs8Z6qfzh-VZu3sdUnkUe2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35" y="3733800"/>
            <a:ext cx="2736166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4/4f/Interesting_alcoholic_beverages.jpg/217px-Interesting_alcoholic_bever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02" y="1923677"/>
            <a:ext cx="2739898" cy="18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3" y="164554"/>
            <a:ext cx="6264697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dirty="0" smtClean="0">
                <a:solidFill>
                  <a:srgbClr val="FFFF00"/>
                </a:solidFill>
              </a:rPr>
              <a:t>Primary prevention of breast cancer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Risk factors: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Age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Family history or genetic predisposition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Personal history of breast cancer or precancerous lesions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Reproductive factors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Hormone treatments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rgbClr val="FF0000"/>
                </a:solidFill>
              </a:rPr>
              <a:t>Alcohol consumption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rgbClr val="FF0000"/>
                </a:solidFill>
              </a:rPr>
              <a:t>Obesity (for post-menopausal breast cancer)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Exposure to ionizing radiation</a:t>
            </a:r>
          </a:p>
          <a:p>
            <a:pPr marL="914400" lvl="1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(Smoking)</a:t>
            </a:r>
          </a:p>
          <a:p>
            <a:pPr lvl="1" algn="l">
              <a:lnSpc>
                <a:spcPct val="90000"/>
              </a:lnSpc>
            </a:pPr>
            <a:endParaRPr lang="en-NZ" sz="2000" dirty="0" smtClean="0">
              <a:solidFill>
                <a:schemeClr val="bg1"/>
              </a:solidFill>
            </a:endParaRPr>
          </a:p>
        </p:txBody>
      </p:sp>
      <p:pic>
        <p:nvPicPr>
          <p:cNvPr id="7" name="Picture 4" descr="https://encrypted-tbn2.gstatic.com/images?q=tbn:ANd9GcQWLjxp1xRctJhlh_O3YV7knf2_ME8pnkaCsnPj3BPzU4fgX5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35" y="-30727"/>
            <a:ext cx="2736165" cy="19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encrypted-tbn2.gstatic.com/images?q=tbn:ANd9GcTEKrOjTKo9EOiIy-7UvWPD5RtWGs8Z6qfzh-VZu3sdUnkUe2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35" y="3733800"/>
            <a:ext cx="2736166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4/4f/Interesting_alcoholic_beverages.jpg/217px-Interesting_alcoholic_bever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02" y="1923677"/>
            <a:ext cx="2739898" cy="18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3" y="164554"/>
            <a:ext cx="6264697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sz="3600" dirty="0" smtClean="0">
                <a:solidFill>
                  <a:srgbClr val="FFFF00"/>
                </a:solidFill>
              </a:rPr>
              <a:t>Screening for breast cancer…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There are more RCTs on breast cancer screening than any other cancer screening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Cochrane collaboration, US Preventive Services Taskforce, Canadian Task Force on Preventive Health Care, a UK Independent Review and International Agency for Research on Cancer all concluded that there was evidence of breast cancer mortality reduction in range of 15-32% (depending on age range examined)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bg1"/>
                </a:solidFill>
              </a:rPr>
              <a:t>Almost all high income countries have mammographic screening established in some form.</a:t>
            </a:r>
          </a:p>
        </p:txBody>
      </p:sp>
      <p:pic>
        <p:nvPicPr>
          <p:cNvPr id="4098" name="Picture 2" descr="Image result for screening for breast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screening for breast can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2592731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63888" y="4299942"/>
            <a:ext cx="3600400" cy="738664"/>
            <a:chOff x="3563888" y="4299942"/>
            <a:chExt cx="3600400" cy="738664"/>
          </a:xfrm>
        </p:grpSpPr>
        <p:sp>
          <p:nvSpPr>
            <p:cNvPr id="3" name="TextBox 2"/>
            <p:cNvSpPr txBox="1"/>
            <p:nvPr/>
          </p:nvSpPr>
          <p:spPr>
            <a:xfrm>
              <a:off x="3563888" y="4299942"/>
              <a:ext cx="2304256" cy="738664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 sz="1400" dirty="0" smtClean="0">
                  <a:solidFill>
                    <a:srgbClr val="FFFF00"/>
                  </a:solidFill>
                </a:rPr>
                <a:t>Typical breast screening participants are not 25 year old supermodels…</a:t>
              </a:r>
              <a:endParaRPr lang="en-NZ" sz="1400" dirty="0">
                <a:solidFill>
                  <a:srgbClr val="FFFF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3" idx="3"/>
            </p:cNvCxnSpPr>
            <p:nvPr/>
          </p:nvCxnSpPr>
          <p:spPr>
            <a:xfrm>
              <a:off x="5868144" y="4669274"/>
              <a:ext cx="1296144" cy="0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</p:spPr>
        </p:cxnSp>
      </p:grpSp>
    </p:spTree>
    <p:extLst>
      <p:ext uri="{BB962C8B-B14F-4D97-AF65-F5344CB8AC3E}">
        <p14:creationId xmlns:p14="http://schemas.microsoft.com/office/powerpoint/2010/main" val="42561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3" y="164554"/>
            <a:ext cx="6264697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sz="4000" dirty="0" smtClean="0">
                <a:solidFill>
                  <a:srgbClr val="FFFF00"/>
                </a:solidFill>
              </a:rPr>
              <a:t>But there is controversy?</a:t>
            </a:r>
          </a:p>
          <a:p>
            <a:pPr>
              <a:lnSpc>
                <a:spcPct val="90000"/>
              </a:lnSpc>
            </a:pPr>
            <a:r>
              <a:rPr lang="en-NZ" sz="4000" dirty="0" smtClean="0">
                <a:solidFill>
                  <a:srgbClr val="FFFF00"/>
                </a:solidFill>
              </a:rPr>
              <a:t>Why?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How good were the studies?</a:t>
            </a:r>
            <a:endParaRPr lang="en-NZ" sz="24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What are the harms of breast cancer screening?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Are the findings from old RCTs still relevant given treatment improvements?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2400" dirty="0" smtClean="0">
              <a:solidFill>
                <a:srgbClr val="05F12C"/>
              </a:solidFill>
            </a:endParaRPr>
          </a:p>
          <a:p>
            <a:pPr>
              <a:lnSpc>
                <a:spcPct val="90000"/>
              </a:lnSpc>
            </a:pPr>
            <a:endParaRPr lang="en-NZ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772"/>
            <a:ext cx="2555776" cy="171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80108"/>
            <a:ext cx="2555775" cy="17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383958"/>
            <a:ext cx="2562169" cy="177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9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3" y="164554"/>
            <a:ext cx="6264697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NZ" sz="4000" dirty="0" smtClean="0">
                <a:solidFill>
                  <a:srgbClr val="FFFF00"/>
                </a:solidFill>
              </a:rPr>
              <a:t>How good were the studies?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1800" dirty="0" smtClean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Concern re methodological quality of some of the RCTs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Varying emphasis put on the importance of these (e.g. Cochrane vs UK Review)</a:t>
            </a:r>
            <a:endParaRPr lang="en-NZ" sz="24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n-NZ" sz="2400" dirty="0" smtClean="0">
              <a:solidFill>
                <a:srgbClr val="05F12C"/>
              </a:solidFill>
            </a:endParaRPr>
          </a:p>
          <a:p>
            <a:pPr>
              <a:lnSpc>
                <a:spcPct val="90000"/>
              </a:lnSpc>
            </a:pPr>
            <a:endParaRPr lang="en-NZ" sz="2800" dirty="0" smtClean="0"/>
          </a:p>
        </p:txBody>
      </p:sp>
      <p:pic>
        <p:nvPicPr>
          <p:cNvPr id="7" name="Picture 2" descr="http://upload.wikimedia.org/wikipedia/commons/2/2c/Thumbs_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104130" cy="301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748</Words>
  <Application>Microsoft Office PowerPoint</Application>
  <PresentationFormat>On-screen Show (16:9)</PresentationFormat>
  <Paragraphs>111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Breast cancer screening</vt:lpstr>
      <vt:lpstr>PowerPoint Presentation</vt:lpstr>
      <vt:lpstr>Trends in age standardized Incidence rates of breast cancer by time period and ethnic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Sarfati</dc:creator>
  <cp:lastModifiedBy>Meg Rayner-Thomas</cp:lastModifiedBy>
  <cp:revision>59</cp:revision>
  <dcterms:created xsi:type="dcterms:W3CDTF">2012-07-10T20:03:01Z</dcterms:created>
  <dcterms:modified xsi:type="dcterms:W3CDTF">2015-09-10T01:51:19Z</dcterms:modified>
</cp:coreProperties>
</file>