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69" r:id="rId2"/>
    <p:sldId id="258" r:id="rId3"/>
    <p:sldId id="263" r:id="rId4"/>
    <p:sldId id="276" r:id="rId5"/>
    <p:sldId id="270" r:id="rId6"/>
    <p:sldId id="271" r:id="rId7"/>
    <p:sldId id="266" r:id="rId8"/>
    <p:sldId id="273" r:id="rId9"/>
    <p:sldId id="278" r:id="rId10"/>
    <p:sldId id="264" r:id="rId11"/>
    <p:sldId id="260" r:id="rId12"/>
  </p:sldIdLst>
  <p:sldSz cx="9144000" cy="6858000" type="screen4x3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2E1E"/>
    <a:srgbClr val="000000"/>
    <a:srgbClr val="B6D7F9"/>
    <a:srgbClr val="A4D76B"/>
    <a:srgbClr val="0D3C67"/>
    <a:srgbClr val="80BAF4"/>
    <a:srgbClr val="669F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69" autoAdjust="0"/>
    <p:restoredTop sz="77041" autoAdjust="0"/>
  </p:normalViewPr>
  <p:slideViewPr>
    <p:cSldViewPr>
      <p:cViewPr varScale="1">
        <p:scale>
          <a:sx n="71" d="100"/>
          <a:sy n="71" d="100"/>
        </p:scale>
        <p:origin x="157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-3282" y="-90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6AA696-AAE9-4DE7-AE28-2D49FA052004}" type="datetimeFigureOut">
              <a:rPr lang="en-GB" smtClean="0"/>
              <a:t>10/09/2015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7A1EA1-61DA-440F-86A6-A33903E687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77034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EEAC1F-0B3C-44C5-AB68-2E65C6B7DF32}" type="datetimeFigureOut">
              <a:rPr lang="en-GB" smtClean="0"/>
              <a:t>10/09/2015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2D8B06-8292-4BAA-896D-F53728A191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715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0" y="746125"/>
            <a:ext cx="4965700" cy="3725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D8B06-8292-4BAA-896D-F53728A1918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28392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55675" y="144463"/>
            <a:ext cx="4965700" cy="3725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67296" y="3961557"/>
            <a:ext cx="5445760" cy="5760640"/>
          </a:xfrm>
        </p:spPr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D8B06-8292-4BAA-896D-F53728A19187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22369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0" y="746125"/>
            <a:ext cx="4965700" cy="3725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D8B06-8292-4BAA-896D-F53728A19187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2554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0" y="746125"/>
            <a:ext cx="4965700" cy="3725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D8B06-8292-4BAA-896D-F53728A1918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22166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0" y="746125"/>
            <a:ext cx="4965700" cy="3725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D8B06-8292-4BAA-896D-F53728A1918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41772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0" y="746125"/>
            <a:ext cx="4965700" cy="3725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D8B06-8292-4BAA-896D-F53728A19187}" type="slidenum">
              <a:rPr lang="en-GB" smtClean="0">
                <a:solidFill>
                  <a:prstClr val="black"/>
                </a:solidFill>
              </a:rPr>
              <a:pPr/>
              <a:t>4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81763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0" y="746125"/>
            <a:ext cx="4965700" cy="3725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D8B06-8292-4BAA-896D-F53728A19187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81763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0" y="746125"/>
            <a:ext cx="4965700" cy="3725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D8B06-8292-4BAA-896D-F53728A19187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81763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0" y="746125"/>
            <a:ext cx="4965700" cy="3725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D8B06-8292-4BAA-896D-F53728A19187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26088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0" y="746125"/>
            <a:ext cx="4965700" cy="3725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D8B06-8292-4BAA-896D-F53728A19187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26088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0" y="746125"/>
            <a:ext cx="4965700" cy="3725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D8B06-8292-4BAA-896D-F53728A19187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2608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 dirty="0">
              <a:solidFill>
                <a:srgbClr val="003366"/>
              </a:solidFill>
              <a:latin typeface="Times New Roman" pitchFamily="18" charset="0"/>
            </a:endParaRPr>
          </a:p>
        </p:txBody>
      </p:sp>
      <p:sp>
        <p:nvSpPr>
          <p:cNvPr id="11284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2946" y="2276872"/>
            <a:ext cx="8229600" cy="2992760"/>
          </a:xfrm>
        </p:spPr>
        <p:txBody>
          <a:bodyPr/>
          <a:lstStyle>
            <a:lvl1pPr>
              <a:defRPr sz="5400">
                <a:solidFill>
                  <a:srgbClr val="0D3C6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28452" name="Rectangle 4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3163975" y="5551939"/>
            <a:ext cx="2807543" cy="887412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1">
                <a:solidFill>
                  <a:srgbClr val="0D3C67"/>
                </a:solidFill>
              </a:defRPr>
            </a:lvl1pPr>
          </a:lstStyle>
          <a:p>
            <a:r>
              <a:rPr lang="en-US" dirty="0" smtClean="0"/>
              <a:t>Place</a:t>
            </a:r>
          </a:p>
          <a:p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1128454" name="Rectangle 6"/>
          <p:cNvSpPr>
            <a:spLocks noChangeArrowheads="1"/>
          </p:cNvSpPr>
          <p:nvPr/>
        </p:nvSpPr>
        <p:spPr bwMode="auto">
          <a:xfrm>
            <a:off x="27496" y="1061830"/>
            <a:ext cx="9144000" cy="108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600" b="1" dirty="0">
              <a:solidFill>
                <a:srgbClr val="003366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8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en-US" sz="2600" b="1" dirty="0">
              <a:solidFill>
                <a:srgbClr val="003366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3366"/>
              </a:solidFill>
              <a:latin typeface="Times New Roman" pitchFamily="18" charset="0"/>
            </a:endParaRPr>
          </a:p>
        </p:txBody>
      </p:sp>
      <p:sp>
        <p:nvSpPr>
          <p:cNvPr id="1128455" name="Rectangle 7"/>
          <p:cNvSpPr>
            <a:spLocks noChangeArrowheads="1"/>
          </p:cNvSpPr>
          <p:nvPr/>
        </p:nvSpPr>
        <p:spPr bwMode="auto">
          <a:xfrm>
            <a:off x="31750" y="4953006"/>
            <a:ext cx="9144000" cy="138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600" b="1" dirty="0">
              <a:solidFill>
                <a:srgbClr val="003366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600" b="1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3366"/>
              </a:solidFill>
              <a:latin typeface="Times New Roman" pitchFamily="18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 userDrawn="1"/>
        </p:nvSpPr>
        <p:spPr bwMode="auto">
          <a:xfrm>
            <a:off x="3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dirty="0"/>
          </a:p>
        </p:txBody>
      </p:sp>
      <p:pic>
        <p:nvPicPr>
          <p:cNvPr id="1026" name="Picture 2" descr="C:\Users\fbailey\AppData\Local\Temp\notesB01B68\cclog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134" y="404669"/>
            <a:ext cx="6881225" cy="1739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913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08912" cy="51054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66693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30056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2" y="1371600"/>
            <a:ext cx="4152900" cy="5105400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371600"/>
            <a:ext cx="4152900" cy="5105400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3916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65626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83444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7954" y="6062592"/>
            <a:ext cx="3481748" cy="731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456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004048" y="548680"/>
            <a:ext cx="3960440" cy="100811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3200"/>
            </a:lvl1pPr>
          </a:lstStyle>
          <a:p>
            <a:pPr lvl="0"/>
            <a:r>
              <a:rPr lang="en-US" dirty="0" smtClean="0"/>
              <a:t>Click to edit Master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7954" y="6062592"/>
            <a:ext cx="3481748" cy="731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06677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4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7544" y="1412776"/>
            <a:ext cx="8208912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1274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79512" y="76200"/>
            <a:ext cx="8784976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" name="Rectangle 2"/>
          <p:cNvSpPr>
            <a:spLocks noChangeArrowheads="1"/>
          </p:cNvSpPr>
          <p:nvPr userDrawn="1"/>
        </p:nvSpPr>
        <p:spPr bwMode="auto">
          <a:xfrm>
            <a:off x="3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4" name="Rectangle 4"/>
          <p:cNvSpPr>
            <a:spLocks noChangeArrowheads="1"/>
          </p:cNvSpPr>
          <p:nvPr userDrawn="1"/>
        </p:nvSpPr>
        <p:spPr bwMode="auto">
          <a:xfrm>
            <a:off x="3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5877278"/>
            <a:ext cx="3024336" cy="743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616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fontAlgn="base">
        <a:lnSpc>
          <a:spcPct val="85000"/>
        </a:lnSpc>
        <a:spcBef>
          <a:spcPct val="0"/>
        </a:spcBef>
        <a:spcAft>
          <a:spcPct val="0"/>
        </a:spcAft>
        <a:defRPr lang="en-US" sz="4400" b="1" smtClean="0">
          <a:solidFill>
            <a:srgbClr val="0D3C67"/>
          </a:solidFill>
          <a:latin typeface="Arial" pitchFamily="34" charset="0"/>
          <a:ea typeface="+mj-ea"/>
          <a:cs typeface="Arial" pitchFamily="34" charset="0"/>
        </a:defRPr>
      </a:lvl1pPr>
      <a:lvl2pPr algn="ctr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rgbClr val="008080"/>
          </a:solidFill>
          <a:latin typeface="Arial" charset="0"/>
        </a:defRPr>
      </a:lvl2pPr>
      <a:lvl3pPr algn="ctr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rgbClr val="008080"/>
          </a:solidFill>
          <a:latin typeface="Arial" charset="0"/>
        </a:defRPr>
      </a:lvl3pPr>
      <a:lvl4pPr algn="ctr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rgbClr val="008080"/>
          </a:solidFill>
          <a:latin typeface="Arial" charset="0"/>
        </a:defRPr>
      </a:lvl4pPr>
      <a:lvl5pPr algn="ctr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rgbClr val="008080"/>
          </a:solidFill>
          <a:latin typeface="Arial" charset="0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rgbClr val="008080"/>
          </a:solidFill>
          <a:latin typeface="Arial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rgbClr val="008080"/>
          </a:solidFill>
          <a:latin typeface="Arial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rgbClr val="008080"/>
          </a:solidFill>
          <a:latin typeface="Arial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rgbClr val="008080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B6D7F9"/>
        </a:buClr>
        <a:buFont typeface="Wingdings" pitchFamily="2" charset="2"/>
        <a:buChar char="l"/>
        <a:defRPr sz="2200">
          <a:solidFill>
            <a:srgbClr val="000000"/>
          </a:solidFill>
          <a:latin typeface="Arial" pitchFamily="34" charset="0"/>
          <a:ea typeface="Verdana" pitchFamily="34" charset="0"/>
          <a:cs typeface="Arial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B6D7F9"/>
        </a:buClr>
        <a:buFont typeface="Wingdings" pitchFamily="2" charset="2"/>
        <a:buChar char="l"/>
        <a:defRPr sz="2200">
          <a:solidFill>
            <a:srgbClr val="000000"/>
          </a:solidFill>
          <a:latin typeface="Arial" pitchFamily="34" charset="0"/>
          <a:ea typeface="Verdana" pitchFamily="34" charset="0"/>
          <a:cs typeface="Arial" pitchFamily="34" charset="0"/>
        </a:defRPr>
      </a:lvl2pPr>
      <a:lvl3pPr marL="1085850" indent="-228600" algn="l" rtl="0" fontAlgn="base">
        <a:spcBef>
          <a:spcPct val="20000"/>
        </a:spcBef>
        <a:spcAft>
          <a:spcPct val="0"/>
        </a:spcAft>
        <a:buClr>
          <a:srgbClr val="B6D7F9"/>
        </a:buClr>
        <a:buFont typeface="Wingdings" pitchFamily="2" charset="2"/>
        <a:buChar char="l"/>
        <a:defRPr sz="2200">
          <a:solidFill>
            <a:srgbClr val="000000"/>
          </a:solidFill>
          <a:latin typeface="Arial" pitchFamily="34" charset="0"/>
          <a:ea typeface="Verdana" pitchFamily="34" charset="0"/>
          <a:cs typeface="Arial" pitchFamily="34" charset="0"/>
        </a:defRPr>
      </a:lvl3pPr>
      <a:lvl4pPr marL="1428750" indent="-228600" algn="l" rtl="0" fontAlgn="base">
        <a:spcBef>
          <a:spcPct val="20000"/>
        </a:spcBef>
        <a:spcAft>
          <a:spcPct val="0"/>
        </a:spcAft>
        <a:buClr>
          <a:srgbClr val="B6D7F9"/>
        </a:buClr>
        <a:buFont typeface="Wingdings" pitchFamily="2" charset="2"/>
        <a:buChar char="l"/>
        <a:defRPr sz="2200">
          <a:solidFill>
            <a:srgbClr val="000000"/>
          </a:solidFill>
          <a:latin typeface="Arial" pitchFamily="34" charset="0"/>
          <a:ea typeface="Verdana" pitchFamily="34" charset="0"/>
          <a:cs typeface="Arial" pitchFamily="34" charset="0"/>
        </a:defRPr>
      </a:lvl4pPr>
      <a:lvl5pPr marL="1771650" indent="-228600" algn="l" rtl="0" fontAlgn="base">
        <a:spcBef>
          <a:spcPct val="20000"/>
        </a:spcBef>
        <a:spcAft>
          <a:spcPct val="0"/>
        </a:spcAft>
        <a:buClr>
          <a:srgbClr val="B6D7F9"/>
        </a:buClr>
        <a:buFont typeface="Wingdings" pitchFamily="2" charset="2"/>
        <a:buChar char="l"/>
        <a:defRPr sz="2200">
          <a:solidFill>
            <a:srgbClr val="000000"/>
          </a:solidFill>
          <a:latin typeface="Arial" pitchFamily="34" charset="0"/>
          <a:ea typeface="Verdana" pitchFamily="34" charset="0"/>
          <a:cs typeface="Arial" pitchFamily="34" charset="0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rgbClr val="008080"/>
        </a:buClr>
        <a:buFont typeface="Wingdings" pitchFamily="2" charset="2"/>
        <a:buChar char="l"/>
        <a:defRPr sz="2000">
          <a:solidFill>
            <a:srgbClr val="000000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rgbClr val="008080"/>
        </a:buClr>
        <a:buFont typeface="Wingdings" pitchFamily="2" charset="2"/>
        <a:buChar char="l"/>
        <a:defRPr sz="2000">
          <a:solidFill>
            <a:srgbClr val="000000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rgbClr val="008080"/>
        </a:buClr>
        <a:buFont typeface="Wingdings" pitchFamily="2" charset="2"/>
        <a:buChar char="l"/>
        <a:defRPr sz="2000">
          <a:solidFill>
            <a:srgbClr val="000000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rgbClr val="008080"/>
        </a:buClr>
        <a:buFont typeface="Wingdings" pitchFamily="2" charset="2"/>
        <a:buChar char="l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021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0" y="1844824"/>
            <a:ext cx="9144000" cy="316835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489450" algn="l"/>
              </a:tabLst>
            </a:pPr>
            <a:r>
              <a:rPr lang="en-NZ" dirty="0" smtClean="0"/>
              <a:t>An Overview of Cervical Cancer</a:t>
            </a:r>
            <a:r>
              <a:rPr lang="en-NZ" sz="6000" dirty="0" smtClean="0"/>
              <a:t/>
            </a:r>
            <a:br>
              <a:rPr lang="en-NZ" sz="6000" dirty="0" smtClean="0"/>
            </a:br>
            <a:r>
              <a:rPr lang="en-NZ" sz="2000" dirty="0" smtClean="0">
                <a:solidFill>
                  <a:schemeClr val="bg1"/>
                </a:solidFill>
              </a:rPr>
              <a:t>jfsdfkjsdlfjhs</a:t>
            </a:r>
            <a:r>
              <a:rPr lang="en-NZ" sz="6000" dirty="0" smtClean="0"/>
              <a:t/>
            </a:r>
            <a:br>
              <a:rPr lang="en-NZ" sz="6000" dirty="0" smtClean="0"/>
            </a:br>
            <a:r>
              <a:rPr lang="en-NZ" sz="4400" dirty="0" smtClean="0"/>
              <a:t>Naomi Brewer</a:t>
            </a:r>
            <a:endParaRPr lang="en-US" sz="6000" dirty="0"/>
          </a:p>
        </p:txBody>
      </p:sp>
      <p:sp>
        <p:nvSpPr>
          <p:cNvPr id="163021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403648" y="5157192"/>
            <a:ext cx="6408712" cy="56207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NZ" sz="2000" dirty="0"/>
              <a:t>The Future of Cancer Screening in New Zealand</a:t>
            </a:r>
          </a:p>
          <a:p>
            <a:pPr>
              <a:spcBef>
                <a:spcPts val="0"/>
              </a:spcBef>
            </a:pPr>
            <a:r>
              <a:rPr lang="en-NZ" sz="2000" i="1" dirty="0"/>
              <a:t>Balancing the benefits and </a:t>
            </a:r>
            <a:r>
              <a:rPr lang="en-NZ" sz="2000" i="1" dirty="0" smtClean="0"/>
              <a:t>risks</a:t>
            </a:r>
          </a:p>
          <a:p>
            <a:pPr>
              <a:spcBef>
                <a:spcPts val="0"/>
              </a:spcBef>
            </a:pPr>
            <a:endParaRPr lang="en-NZ" sz="1000" dirty="0"/>
          </a:p>
          <a:p>
            <a:pPr>
              <a:spcBef>
                <a:spcPts val="0"/>
              </a:spcBef>
            </a:pPr>
            <a:r>
              <a:rPr lang="en-US" sz="2000" dirty="0" smtClean="0"/>
              <a:t>Auckland, 7 August 2015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094768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Prevention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1412776"/>
            <a:ext cx="8208912" cy="4464496"/>
          </a:xfrm>
        </p:spPr>
        <p:txBody>
          <a:bodyPr/>
          <a:lstStyle/>
          <a:p>
            <a:r>
              <a:rPr lang="en-NZ" dirty="0" smtClean="0"/>
              <a:t>Immunisation </a:t>
            </a:r>
          </a:p>
          <a:p>
            <a:pPr marL="0" indent="0">
              <a:buNone/>
            </a:pPr>
            <a:r>
              <a:rPr lang="en-NZ" dirty="0"/>
              <a:t>	</a:t>
            </a:r>
            <a:r>
              <a:rPr lang="en-NZ" dirty="0" smtClean="0"/>
              <a:t>– the HPV vaccine (Gardasil</a:t>
            </a:r>
            <a:r>
              <a:rPr lang="en-NZ" baseline="30000" dirty="0" smtClean="0"/>
              <a:t>®</a:t>
            </a:r>
            <a:r>
              <a:rPr lang="en-NZ" dirty="0" smtClean="0"/>
              <a:t> used in NZ)</a:t>
            </a:r>
          </a:p>
          <a:p>
            <a:endParaRPr lang="en-NZ" dirty="0" smtClean="0"/>
          </a:p>
          <a:p>
            <a:r>
              <a:rPr lang="en-NZ" dirty="0" smtClean="0"/>
              <a:t>Smear test (cytology screening)</a:t>
            </a:r>
          </a:p>
          <a:p>
            <a:pPr marL="901700" lvl="1" indent="-444500">
              <a:buNone/>
            </a:pPr>
            <a:r>
              <a:rPr lang="en-NZ" dirty="0" smtClean="0"/>
              <a:t>	– cytology with high-risk HPV triage in women ≥30 years 		to help assess risk of progression</a:t>
            </a:r>
          </a:p>
          <a:p>
            <a:pPr lvl="1"/>
            <a:endParaRPr lang="en-NZ" dirty="0" smtClean="0"/>
          </a:p>
          <a:p>
            <a:pPr marL="360363" lvl="1" indent="-360363"/>
            <a:r>
              <a:rPr lang="en-NZ" dirty="0" smtClean="0"/>
              <a:t>HPV with cytology triage</a:t>
            </a:r>
          </a:p>
          <a:p>
            <a:pPr marL="457200" lvl="1" indent="0">
              <a:buNone/>
            </a:pPr>
            <a:r>
              <a:rPr lang="en-NZ" dirty="0" smtClean="0"/>
              <a:t>	– self-sampling for HPV testing</a:t>
            </a:r>
          </a:p>
          <a:p>
            <a:pPr lvl="1"/>
            <a:endParaRPr lang="en-NZ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1448" y="6269756"/>
            <a:ext cx="57961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200" b="1" dirty="0" smtClean="0">
                <a:solidFill>
                  <a:srgbClr val="1C2E1E"/>
                </a:solidFill>
                <a:latin typeface="Arial" pitchFamily="34" charset="0"/>
                <a:cs typeface="Arial" pitchFamily="34" charset="0"/>
              </a:rPr>
              <a:t>Source: </a:t>
            </a:r>
            <a:r>
              <a:rPr lang="en-NZ" sz="1200" dirty="0">
                <a:solidFill>
                  <a:srgbClr val="1C2E1E"/>
                </a:solidFill>
                <a:latin typeface="Arial" pitchFamily="34" charset="0"/>
                <a:cs typeface="Arial" pitchFamily="34" charset="0"/>
              </a:rPr>
              <a:t>https://</a:t>
            </a:r>
            <a:r>
              <a:rPr lang="en-NZ" sz="1200" dirty="0" smtClean="0">
                <a:solidFill>
                  <a:srgbClr val="1C2E1E"/>
                </a:solidFill>
                <a:latin typeface="Arial" pitchFamily="34" charset="0"/>
                <a:cs typeface="Arial" pitchFamily="34" charset="0"/>
              </a:rPr>
              <a:t>www.nsu.govt.nz/national-cervical-screening-programme</a:t>
            </a:r>
            <a:endParaRPr lang="en-NZ" sz="1200" dirty="0">
              <a:solidFill>
                <a:srgbClr val="1C2E1E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5065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Conclusions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Cervical cancer is gradually becoming less common &amp; fewer women dying from cervical cancer in NZ</a:t>
            </a:r>
          </a:p>
          <a:p>
            <a:endParaRPr lang="en-NZ" dirty="0" smtClean="0"/>
          </a:p>
          <a:p>
            <a:r>
              <a:rPr lang="en-NZ" dirty="0" smtClean="0"/>
              <a:t>But, the decreases are not evenly distributed across the population</a:t>
            </a:r>
          </a:p>
          <a:p>
            <a:endParaRPr lang="en-NZ" dirty="0" smtClean="0"/>
          </a:p>
          <a:p>
            <a:r>
              <a:rPr lang="en-NZ" dirty="0" smtClean="0"/>
              <a:t>Effective methods for the prevention of cervical cancer now exist and work is continuing to improve these methods</a:t>
            </a:r>
          </a:p>
          <a:p>
            <a:pPr lvl="1"/>
            <a:endParaRPr lang="en-NZ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691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Introduction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dirty="0" smtClean="0"/>
              <a:t>In 2012, worldwide:</a:t>
            </a:r>
          </a:p>
          <a:p>
            <a:r>
              <a:rPr lang="en-NZ" dirty="0" smtClean="0"/>
              <a:t>Estimated 528,000 new cases of cervical cancer </a:t>
            </a:r>
          </a:p>
          <a:p>
            <a:r>
              <a:rPr lang="en-NZ" dirty="0" smtClean="0"/>
              <a:t>Cervical cancer is fourth most common cancer in women</a:t>
            </a:r>
          </a:p>
          <a:p>
            <a:r>
              <a:rPr lang="en-NZ" dirty="0" smtClean="0"/>
              <a:t>Seventh most common cancer overall</a:t>
            </a:r>
          </a:p>
          <a:p>
            <a:endParaRPr lang="en-NZ" dirty="0"/>
          </a:p>
          <a:p>
            <a:pPr marL="0" indent="0">
              <a:buNone/>
            </a:pPr>
            <a:r>
              <a:rPr lang="en-NZ" dirty="0" smtClean="0"/>
              <a:t>In 2012, worldwide:</a:t>
            </a:r>
          </a:p>
          <a:p>
            <a:r>
              <a:rPr lang="en-NZ" dirty="0" smtClean="0"/>
              <a:t>266,000 deaths due to cervical cancer</a:t>
            </a:r>
          </a:p>
          <a:p>
            <a:r>
              <a:rPr lang="en-NZ" dirty="0"/>
              <a:t>7.5% of all female cancer deaths</a:t>
            </a:r>
            <a:endParaRPr lang="en-NZ" dirty="0" smtClean="0"/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07504" y="6309320"/>
            <a:ext cx="57961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NZ" sz="1200" b="1" dirty="0" smtClean="0">
                <a:solidFill>
                  <a:srgbClr val="1C2E1E"/>
                </a:solidFill>
                <a:latin typeface="Arial" pitchFamily="34" charset="0"/>
                <a:cs typeface="Arial" pitchFamily="34" charset="0"/>
              </a:rPr>
              <a:t>Source: </a:t>
            </a:r>
            <a:r>
              <a:rPr lang="en-NZ" sz="1200" dirty="0" err="1" smtClean="0">
                <a:solidFill>
                  <a:srgbClr val="1C2E1E"/>
                </a:solidFill>
                <a:latin typeface="Arial" pitchFamily="34" charset="0"/>
                <a:cs typeface="Arial" pitchFamily="34" charset="0"/>
              </a:rPr>
              <a:t>Globocan</a:t>
            </a:r>
            <a:r>
              <a:rPr lang="en-NZ" sz="1200" dirty="0">
                <a:solidFill>
                  <a:srgbClr val="1C2E1E"/>
                </a:solidFill>
                <a:latin typeface="Arial" pitchFamily="34" charset="0"/>
                <a:cs typeface="Arial" pitchFamily="34" charset="0"/>
              </a:rPr>
              <a:t> 2012 (http://</a:t>
            </a:r>
            <a:r>
              <a:rPr lang="en-NZ" sz="1200" dirty="0" smtClean="0">
                <a:solidFill>
                  <a:srgbClr val="1C2E1E"/>
                </a:solidFill>
                <a:latin typeface="Arial" pitchFamily="34" charset="0"/>
                <a:cs typeface="Arial" pitchFamily="34" charset="0"/>
              </a:rPr>
              <a:t>globocan.iarc.fr/Pages/fact_sheets_cancer.aspx).</a:t>
            </a:r>
            <a:endParaRPr lang="en-NZ" sz="1200" dirty="0">
              <a:solidFill>
                <a:srgbClr val="1C2E1E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1799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The cause of cervical cancer 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Virtually all cervical cancers result from a persistent infection with certain high-risk types of human papillomavirus (HPV)</a:t>
            </a:r>
          </a:p>
          <a:p>
            <a:r>
              <a:rPr lang="en-NZ" dirty="0" smtClean="0"/>
              <a:t>12 types of HPV now consistently classified as high-risk</a:t>
            </a:r>
          </a:p>
          <a:p>
            <a:r>
              <a:rPr lang="en-NZ" dirty="0" smtClean="0"/>
              <a:t>8 other types of HPV considered likely to be high-risk</a:t>
            </a:r>
          </a:p>
          <a:p>
            <a:endParaRPr lang="en-NZ" dirty="0" smtClean="0"/>
          </a:p>
          <a:p>
            <a:r>
              <a:rPr lang="en-NZ" dirty="0" smtClean="0"/>
              <a:t>HPV infections very common – lifetime risk ~80%</a:t>
            </a:r>
          </a:p>
          <a:p>
            <a:r>
              <a:rPr lang="en-NZ" dirty="0" smtClean="0"/>
              <a:t>But, cervical cancer is a rare complication</a:t>
            </a:r>
          </a:p>
          <a:p>
            <a:r>
              <a:rPr lang="en-NZ" dirty="0" smtClean="0"/>
              <a:t>Most infections clear without causing abnormalities</a:t>
            </a:r>
          </a:p>
          <a:p>
            <a:pPr lvl="1"/>
            <a:endParaRPr lang="en-NZ" dirty="0" smtClean="0"/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26320" y="5445230"/>
            <a:ext cx="57961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NZ" sz="1200" b="1" dirty="0" smtClean="0">
                <a:solidFill>
                  <a:srgbClr val="1C2E1E"/>
                </a:solidFill>
                <a:latin typeface="Arial" pitchFamily="34" charset="0"/>
                <a:cs typeface="Arial" pitchFamily="34" charset="0"/>
              </a:rPr>
              <a:t>Sources: </a:t>
            </a:r>
            <a:r>
              <a:rPr lang="en-NZ" sz="1200" dirty="0" err="1" smtClean="0">
                <a:solidFill>
                  <a:srgbClr val="1C2E1E"/>
                </a:solidFill>
                <a:latin typeface="Arial" pitchFamily="34" charset="0"/>
                <a:cs typeface="Arial" pitchFamily="34" charset="0"/>
              </a:rPr>
              <a:t>Steenbergen</a:t>
            </a:r>
            <a:r>
              <a:rPr lang="en-NZ" sz="1200" dirty="0" smtClean="0">
                <a:solidFill>
                  <a:srgbClr val="1C2E1E"/>
                </a:solidFill>
                <a:latin typeface="Arial" pitchFamily="34" charset="0"/>
                <a:cs typeface="Arial" pitchFamily="34" charset="0"/>
              </a:rPr>
              <a:t> RDM, </a:t>
            </a:r>
            <a:r>
              <a:rPr lang="en-NZ" sz="1200" i="1" dirty="0" smtClean="0">
                <a:solidFill>
                  <a:srgbClr val="1C2E1E"/>
                </a:solidFill>
                <a:latin typeface="Arial" pitchFamily="34" charset="0"/>
                <a:cs typeface="Arial" pitchFamily="34" charset="0"/>
              </a:rPr>
              <a:t>et al</a:t>
            </a:r>
            <a:r>
              <a:rPr lang="en-NZ" sz="1200" dirty="0" smtClean="0">
                <a:solidFill>
                  <a:srgbClr val="1C2E1E"/>
                </a:solidFill>
                <a:latin typeface="Arial" pitchFamily="34" charset="0"/>
                <a:cs typeface="Arial" pitchFamily="34" charset="0"/>
              </a:rPr>
              <a:t>. Clinical implications of (</a:t>
            </a:r>
            <a:r>
              <a:rPr lang="en-NZ" sz="1200" dirty="0" err="1" smtClean="0">
                <a:solidFill>
                  <a:srgbClr val="1C2E1E"/>
                </a:solidFill>
                <a:latin typeface="Arial" pitchFamily="34" charset="0"/>
                <a:cs typeface="Arial" pitchFamily="34" charset="0"/>
              </a:rPr>
              <a:t>epi</a:t>
            </a:r>
            <a:r>
              <a:rPr lang="en-NZ" sz="1200" dirty="0" smtClean="0">
                <a:solidFill>
                  <a:srgbClr val="1C2E1E"/>
                </a:solidFill>
                <a:latin typeface="Arial" pitchFamily="34" charset="0"/>
                <a:cs typeface="Arial" pitchFamily="34" charset="0"/>
              </a:rPr>
              <a:t>)genetic changes in HPV-induced cervical precancerous lesions. </a:t>
            </a:r>
            <a:r>
              <a:rPr lang="en-NZ" sz="1200" i="1" dirty="0" smtClean="0">
                <a:solidFill>
                  <a:srgbClr val="1C2E1E"/>
                </a:solidFill>
                <a:latin typeface="Arial" pitchFamily="34" charset="0"/>
                <a:cs typeface="Arial" pitchFamily="34" charset="0"/>
              </a:rPr>
              <a:t>Nat Rev Cancer </a:t>
            </a:r>
            <a:r>
              <a:rPr lang="en-NZ" sz="1200" dirty="0" smtClean="0">
                <a:solidFill>
                  <a:srgbClr val="1C2E1E"/>
                </a:solidFill>
                <a:latin typeface="Arial" pitchFamily="34" charset="0"/>
                <a:cs typeface="Arial" pitchFamily="34" charset="0"/>
              </a:rPr>
              <a:t>2014; 14: 395-405. </a:t>
            </a:r>
            <a:r>
              <a:rPr lang="en-NZ" sz="1200" dirty="0" err="1" smtClean="0">
                <a:solidFill>
                  <a:srgbClr val="1C2E1E"/>
                </a:solidFill>
                <a:latin typeface="Arial" pitchFamily="34" charset="0"/>
                <a:cs typeface="Arial" pitchFamily="34" charset="0"/>
              </a:rPr>
              <a:t>Walboomers</a:t>
            </a:r>
            <a:r>
              <a:rPr lang="en-NZ" sz="1200" dirty="0" smtClean="0">
                <a:solidFill>
                  <a:srgbClr val="1C2E1E"/>
                </a:solidFill>
                <a:latin typeface="Arial" pitchFamily="34" charset="0"/>
                <a:cs typeface="Arial" pitchFamily="34" charset="0"/>
              </a:rPr>
              <a:t> JM, </a:t>
            </a:r>
            <a:r>
              <a:rPr lang="en-NZ" sz="1200" i="1" dirty="0" smtClean="0">
                <a:solidFill>
                  <a:srgbClr val="1C2E1E"/>
                </a:solidFill>
                <a:latin typeface="Arial" pitchFamily="34" charset="0"/>
                <a:cs typeface="Arial" pitchFamily="34" charset="0"/>
              </a:rPr>
              <a:t>et al</a:t>
            </a:r>
            <a:r>
              <a:rPr lang="en-NZ" sz="1200" dirty="0" smtClean="0">
                <a:solidFill>
                  <a:srgbClr val="1C2E1E"/>
                </a:solidFill>
                <a:latin typeface="Arial" pitchFamily="34" charset="0"/>
                <a:cs typeface="Arial" pitchFamily="34" charset="0"/>
              </a:rPr>
              <a:t>. Human papillomavirus is a necessary cause of invasive cervical cancer worldwide. </a:t>
            </a:r>
            <a:r>
              <a:rPr lang="en-NZ" sz="1200" i="1" dirty="0" smtClean="0">
                <a:solidFill>
                  <a:srgbClr val="1C2E1E"/>
                </a:solidFill>
                <a:latin typeface="Arial" pitchFamily="34" charset="0"/>
                <a:cs typeface="Arial" pitchFamily="34" charset="0"/>
              </a:rPr>
              <a:t>J </a:t>
            </a:r>
            <a:r>
              <a:rPr lang="en-NZ" sz="1200" i="1" dirty="0" err="1" smtClean="0">
                <a:solidFill>
                  <a:srgbClr val="1C2E1E"/>
                </a:solidFill>
                <a:latin typeface="Arial" pitchFamily="34" charset="0"/>
                <a:cs typeface="Arial" pitchFamily="34" charset="0"/>
              </a:rPr>
              <a:t>Pathol</a:t>
            </a:r>
            <a:r>
              <a:rPr lang="en-NZ" sz="1200" i="1" dirty="0" smtClean="0">
                <a:solidFill>
                  <a:srgbClr val="1C2E1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NZ" sz="1200" dirty="0" smtClean="0">
                <a:solidFill>
                  <a:srgbClr val="1C2E1E"/>
                </a:solidFill>
                <a:latin typeface="Arial" pitchFamily="34" charset="0"/>
                <a:cs typeface="Arial" pitchFamily="34" charset="0"/>
              </a:rPr>
              <a:t>1999; 189: 12-19. Baseman JG &amp; </a:t>
            </a:r>
            <a:r>
              <a:rPr lang="en-NZ" sz="1200" dirty="0" err="1" smtClean="0">
                <a:solidFill>
                  <a:srgbClr val="1C2E1E"/>
                </a:solidFill>
                <a:latin typeface="Arial" pitchFamily="34" charset="0"/>
                <a:cs typeface="Arial" pitchFamily="34" charset="0"/>
              </a:rPr>
              <a:t>Koutsky</a:t>
            </a:r>
            <a:r>
              <a:rPr lang="en-NZ" sz="1200" dirty="0" smtClean="0">
                <a:solidFill>
                  <a:srgbClr val="1C2E1E"/>
                </a:solidFill>
                <a:latin typeface="Arial" pitchFamily="34" charset="0"/>
                <a:cs typeface="Arial" pitchFamily="34" charset="0"/>
              </a:rPr>
              <a:t> LA. The epidemiology of human papillomavirus infections. </a:t>
            </a:r>
            <a:r>
              <a:rPr lang="en-NZ" sz="1200" i="1" dirty="0" smtClean="0">
                <a:solidFill>
                  <a:srgbClr val="1C2E1E"/>
                </a:solidFill>
                <a:latin typeface="Arial" pitchFamily="34" charset="0"/>
                <a:cs typeface="Arial" pitchFamily="34" charset="0"/>
              </a:rPr>
              <a:t>J </a:t>
            </a:r>
            <a:r>
              <a:rPr lang="en-NZ" sz="1200" i="1" dirty="0" err="1" smtClean="0">
                <a:solidFill>
                  <a:srgbClr val="1C2E1E"/>
                </a:solidFill>
                <a:latin typeface="Arial" pitchFamily="34" charset="0"/>
                <a:cs typeface="Arial" pitchFamily="34" charset="0"/>
              </a:rPr>
              <a:t>Clin</a:t>
            </a:r>
            <a:r>
              <a:rPr lang="en-NZ" sz="1200" i="1" dirty="0" smtClean="0">
                <a:solidFill>
                  <a:srgbClr val="1C2E1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NZ" sz="1200" i="1" dirty="0" err="1" smtClean="0">
                <a:solidFill>
                  <a:srgbClr val="1C2E1E"/>
                </a:solidFill>
                <a:latin typeface="Arial" pitchFamily="34" charset="0"/>
                <a:cs typeface="Arial" pitchFamily="34" charset="0"/>
              </a:rPr>
              <a:t>Virol</a:t>
            </a:r>
            <a:r>
              <a:rPr lang="en-NZ" sz="1200" i="1" dirty="0" smtClean="0">
                <a:solidFill>
                  <a:srgbClr val="1C2E1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NZ" sz="1200" dirty="0" smtClean="0">
                <a:solidFill>
                  <a:srgbClr val="1C2E1E"/>
                </a:solidFill>
                <a:latin typeface="Arial" pitchFamily="34" charset="0"/>
                <a:cs typeface="Arial" pitchFamily="34" charset="0"/>
              </a:rPr>
              <a:t>2005; 32 (</a:t>
            </a:r>
            <a:r>
              <a:rPr lang="en-NZ" sz="1200" dirty="0" err="1" smtClean="0">
                <a:solidFill>
                  <a:srgbClr val="1C2E1E"/>
                </a:solidFill>
                <a:latin typeface="Arial" pitchFamily="34" charset="0"/>
                <a:cs typeface="Arial" pitchFamily="34" charset="0"/>
              </a:rPr>
              <a:t>Suppl</a:t>
            </a:r>
            <a:r>
              <a:rPr lang="en-NZ" sz="1200" dirty="0" smtClean="0">
                <a:solidFill>
                  <a:srgbClr val="1C2E1E"/>
                </a:solidFill>
                <a:latin typeface="Arial" pitchFamily="34" charset="0"/>
                <a:cs typeface="Arial" pitchFamily="34" charset="0"/>
              </a:rPr>
              <a:t> 1): S16-S24.</a:t>
            </a:r>
            <a:endParaRPr lang="en-NZ" sz="1200" dirty="0">
              <a:solidFill>
                <a:srgbClr val="1C2E1E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8468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827" y="404664"/>
            <a:ext cx="8784976" cy="832520"/>
          </a:xfrm>
        </p:spPr>
        <p:txBody>
          <a:bodyPr/>
          <a:lstStyle/>
          <a:p>
            <a:r>
              <a:rPr lang="en-NZ" dirty="0" smtClean="0"/>
              <a:t>Cervical cancer in New Zealand in 2011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1844824"/>
            <a:ext cx="8208912" cy="3528392"/>
          </a:xfrm>
        </p:spPr>
        <p:txBody>
          <a:bodyPr/>
          <a:lstStyle/>
          <a:p>
            <a:r>
              <a:rPr lang="en-NZ" sz="2000" dirty="0" smtClean="0"/>
              <a:t>Cervical cancer 12th most common cancer in women</a:t>
            </a:r>
          </a:p>
          <a:p>
            <a:r>
              <a:rPr lang="en-NZ" sz="2000" dirty="0" smtClean="0"/>
              <a:t>23rd most common cancer overall</a:t>
            </a:r>
          </a:p>
          <a:p>
            <a:pPr marL="0" indent="0">
              <a:buNone/>
            </a:pPr>
            <a:endParaRPr lang="en-NZ" sz="2000" dirty="0" smtClean="0"/>
          </a:p>
          <a:p>
            <a:r>
              <a:rPr lang="en-NZ" sz="2000" dirty="0" smtClean="0"/>
              <a:t>21st most common cause of cancer death in women</a:t>
            </a:r>
          </a:p>
          <a:p>
            <a:r>
              <a:rPr lang="en-NZ" sz="2000" dirty="0" smtClean="0"/>
              <a:t>28</a:t>
            </a:r>
            <a:r>
              <a:rPr lang="en-NZ" sz="2000" baseline="30000" dirty="0" smtClean="0"/>
              <a:t>th</a:t>
            </a:r>
            <a:r>
              <a:rPr lang="en-NZ" sz="2000" dirty="0" smtClean="0"/>
              <a:t> most common cause of cancer death overall</a:t>
            </a:r>
          </a:p>
          <a:p>
            <a:pPr lvl="1"/>
            <a:endParaRPr lang="en-NZ" dirty="0" smtClean="0"/>
          </a:p>
          <a:p>
            <a:pPr marL="0" indent="0">
              <a:buNone/>
            </a:pPr>
            <a:endParaRPr lang="en-GB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129328" y="6237318"/>
            <a:ext cx="5796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200" b="1" dirty="0" smtClean="0">
                <a:solidFill>
                  <a:srgbClr val="1C2E1E"/>
                </a:solidFill>
                <a:latin typeface="Arial" pitchFamily="34" charset="0"/>
                <a:cs typeface="Arial" pitchFamily="34" charset="0"/>
              </a:rPr>
              <a:t>Source: </a:t>
            </a:r>
            <a:r>
              <a:rPr lang="en-NZ" sz="1200" dirty="0">
                <a:solidFill>
                  <a:srgbClr val="1C2E1E"/>
                </a:solidFill>
                <a:latin typeface="Arial" pitchFamily="34" charset="0"/>
                <a:cs typeface="Arial" pitchFamily="34" charset="0"/>
              </a:rPr>
              <a:t>Ministry of Health. </a:t>
            </a:r>
            <a:r>
              <a:rPr lang="en-NZ" sz="1200" i="1" dirty="0" smtClean="0">
                <a:solidFill>
                  <a:srgbClr val="1C2E1E"/>
                </a:solidFill>
                <a:latin typeface="Arial" pitchFamily="34" charset="0"/>
                <a:cs typeface="Arial" pitchFamily="34" charset="0"/>
              </a:rPr>
              <a:t>Cancer</a:t>
            </a:r>
            <a:r>
              <a:rPr lang="en-NZ" sz="1200" i="1" dirty="0">
                <a:solidFill>
                  <a:srgbClr val="1C2E1E"/>
                </a:solidFill>
                <a:latin typeface="Arial" pitchFamily="34" charset="0"/>
                <a:cs typeface="Arial" pitchFamily="34" charset="0"/>
              </a:rPr>
              <a:t>: New registrations and deaths 2011</a:t>
            </a:r>
            <a:r>
              <a:rPr lang="en-NZ" sz="1200" dirty="0" smtClean="0">
                <a:solidFill>
                  <a:srgbClr val="1C2E1E"/>
                </a:solidFill>
                <a:latin typeface="Arial" pitchFamily="34" charset="0"/>
                <a:cs typeface="Arial" pitchFamily="34" charset="0"/>
              </a:rPr>
              <a:t>. Wellington</a:t>
            </a:r>
            <a:r>
              <a:rPr lang="en-NZ" sz="1200" dirty="0">
                <a:solidFill>
                  <a:srgbClr val="1C2E1E"/>
                </a:solidFill>
                <a:latin typeface="Arial" pitchFamily="34" charset="0"/>
                <a:cs typeface="Arial" pitchFamily="34" charset="0"/>
              </a:rPr>
              <a:t>: Ministry of Health</a:t>
            </a:r>
            <a:r>
              <a:rPr lang="en-NZ" sz="1200" dirty="0" smtClean="0">
                <a:solidFill>
                  <a:srgbClr val="1C2E1E"/>
                </a:solidFill>
                <a:latin typeface="Arial" pitchFamily="34" charset="0"/>
                <a:cs typeface="Arial" pitchFamily="34" charset="0"/>
              </a:rPr>
              <a:t>. 2014.</a:t>
            </a:r>
            <a:endParaRPr lang="en-NZ" sz="1200" dirty="0">
              <a:solidFill>
                <a:srgbClr val="1C2E1E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7975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784976" cy="832520"/>
          </a:xfrm>
        </p:spPr>
        <p:txBody>
          <a:bodyPr/>
          <a:lstStyle/>
          <a:p>
            <a:r>
              <a:rPr lang="en-NZ" dirty="0" smtClean="0"/>
              <a:t>Cervical cancer in New Zealand in 2011 continued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1628800"/>
            <a:ext cx="8208912" cy="4320480"/>
          </a:xfrm>
        </p:spPr>
        <p:txBody>
          <a:bodyPr/>
          <a:lstStyle/>
          <a:p>
            <a:r>
              <a:rPr lang="en-NZ" dirty="0" smtClean="0"/>
              <a:t>165 new cases of cervical cancer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NZ" dirty="0" smtClean="0"/>
              <a:t>Age-standardised incidence rate:</a:t>
            </a:r>
          </a:p>
          <a:p>
            <a:pPr marL="857250" lvl="2" indent="0">
              <a:buNone/>
            </a:pPr>
            <a:r>
              <a:rPr lang="en-NZ" dirty="0" smtClean="0"/>
              <a:t>5.9 per 100,000 non-Māori women</a:t>
            </a:r>
          </a:p>
          <a:p>
            <a:pPr marL="857250" lvl="2" indent="0">
              <a:buNone/>
            </a:pPr>
            <a:r>
              <a:rPr lang="en-NZ" dirty="0" smtClean="0"/>
              <a:t>12.3 per </a:t>
            </a:r>
            <a:r>
              <a:rPr lang="en-NZ" dirty="0"/>
              <a:t>100,000 </a:t>
            </a:r>
            <a:r>
              <a:rPr lang="en-NZ" dirty="0" smtClean="0"/>
              <a:t>Māori women</a:t>
            </a:r>
            <a:endParaRPr lang="en-NZ" dirty="0"/>
          </a:p>
          <a:p>
            <a:pPr marL="857250" lvl="2" indent="0">
              <a:spcBef>
                <a:spcPts val="0"/>
              </a:spcBef>
              <a:buNone/>
            </a:pPr>
            <a:endParaRPr lang="en-NZ" sz="2000" dirty="0" smtClean="0"/>
          </a:p>
          <a:p>
            <a:pPr marL="857250" lvl="2" indent="0">
              <a:spcBef>
                <a:spcPts val="0"/>
              </a:spcBef>
              <a:buNone/>
            </a:pPr>
            <a:endParaRPr lang="en-NZ" sz="2000" dirty="0" smtClean="0"/>
          </a:p>
          <a:p>
            <a:pPr marL="360363" lvl="1" indent="-360363"/>
            <a:r>
              <a:rPr lang="en-NZ" dirty="0" smtClean="0"/>
              <a:t>53 deaths from cervical cancer</a:t>
            </a:r>
          </a:p>
          <a:p>
            <a:pPr lvl="1">
              <a:buFont typeface="Wingdings" pitchFamily="2" charset="2"/>
              <a:buChar char="Ø"/>
            </a:pPr>
            <a:r>
              <a:rPr lang="en-NZ" dirty="0"/>
              <a:t>Age-standardised </a:t>
            </a:r>
            <a:r>
              <a:rPr lang="en-NZ" dirty="0" smtClean="0"/>
              <a:t>mortality rate</a:t>
            </a:r>
            <a:r>
              <a:rPr lang="en-NZ" dirty="0"/>
              <a:t>:</a:t>
            </a:r>
          </a:p>
          <a:p>
            <a:pPr marL="857250" lvl="2" indent="0">
              <a:buNone/>
            </a:pPr>
            <a:r>
              <a:rPr lang="en-NZ" dirty="0" smtClean="0"/>
              <a:t>1.4 </a:t>
            </a:r>
            <a:r>
              <a:rPr lang="en-NZ" dirty="0"/>
              <a:t>per 100,000 non-Māori women</a:t>
            </a:r>
          </a:p>
          <a:p>
            <a:pPr marL="857250" lvl="2" indent="0">
              <a:buNone/>
            </a:pPr>
            <a:r>
              <a:rPr lang="en-NZ" dirty="0"/>
              <a:t>5</a:t>
            </a:r>
            <a:r>
              <a:rPr lang="en-NZ" dirty="0" smtClean="0"/>
              <a:t>.4 </a:t>
            </a:r>
            <a:r>
              <a:rPr lang="en-NZ" dirty="0"/>
              <a:t>per 100,000 Māori women</a:t>
            </a:r>
          </a:p>
          <a:p>
            <a:pPr marL="0" indent="0">
              <a:buNone/>
            </a:pPr>
            <a:endParaRPr lang="en-GB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129328" y="6237318"/>
            <a:ext cx="5796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NZ" sz="1200" b="1" dirty="0" smtClean="0">
                <a:solidFill>
                  <a:srgbClr val="1C2E1E"/>
                </a:solidFill>
                <a:latin typeface="Arial" pitchFamily="34" charset="0"/>
                <a:cs typeface="Arial" pitchFamily="34" charset="0"/>
              </a:rPr>
              <a:t>Source: </a:t>
            </a:r>
            <a:r>
              <a:rPr lang="en-NZ" sz="1200" dirty="0">
                <a:solidFill>
                  <a:srgbClr val="1C2E1E"/>
                </a:solidFill>
                <a:latin typeface="Arial" pitchFamily="34" charset="0"/>
                <a:cs typeface="Arial" pitchFamily="34" charset="0"/>
              </a:rPr>
              <a:t>Ministry of Health. </a:t>
            </a:r>
            <a:r>
              <a:rPr lang="en-NZ" sz="1200" i="1" dirty="0" smtClean="0">
                <a:solidFill>
                  <a:srgbClr val="1C2E1E"/>
                </a:solidFill>
                <a:latin typeface="Arial" pitchFamily="34" charset="0"/>
                <a:cs typeface="Arial" pitchFamily="34" charset="0"/>
              </a:rPr>
              <a:t>Cancer</a:t>
            </a:r>
            <a:r>
              <a:rPr lang="en-NZ" sz="1200" i="1" dirty="0">
                <a:solidFill>
                  <a:srgbClr val="1C2E1E"/>
                </a:solidFill>
                <a:latin typeface="Arial" pitchFamily="34" charset="0"/>
                <a:cs typeface="Arial" pitchFamily="34" charset="0"/>
              </a:rPr>
              <a:t>: New registrations and deaths 2011</a:t>
            </a:r>
            <a:r>
              <a:rPr lang="en-NZ" sz="1200" dirty="0" smtClean="0">
                <a:solidFill>
                  <a:srgbClr val="1C2E1E"/>
                </a:solidFill>
                <a:latin typeface="Arial" pitchFamily="34" charset="0"/>
                <a:cs typeface="Arial" pitchFamily="34" charset="0"/>
              </a:rPr>
              <a:t>. Wellington</a:t>
            </a:r>
            <a:r>
              <a:rPr lang="en-NZ" sz="1200" dirty="0">
                <a:solidFill>
                  <a:srgbClr val="1C2E1E"/>
                </a:solidFill>
                <a:latin typeface="Arial" pitchFamily="34" charset="0"/>
                <a:cs typeface="Arial" pitchFamily="34" charset="0"/>
              </a:rPr>
              <a:t>: Ministry of Health</a:t>
            </a:r>
            <a:r>
              <a:rPr lang="en-NZ" sz="1200" dirty="0" smtClean="0">
                <a:solidFill>
                  <a:srgbClr val="1C2E1E"/>
                </a:solidFill>
                <a:latin typeface="Arial" pitchFamily="34" charset="0"/>
                <a:cs typeface="Arial" pitchFamily="34" charset="0"/>
              </a:rPr>
              <a:t>. 2014.</a:t>
            </a:r>
            <a:endParaRPr lang="en-NZ" sz="1200" dirty="0">
              <a:solidFill>
                <a:srgbClr val="1C2E1E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903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Historical summary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328357"/>
            <a:ext cx="5796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NZ" sz="1200" dirty="0" smtClean="0">
                <a:solidFill>
                  <a:srgbClr val="1C2E1E"/>
                </a:solidFill>
                <a:latin typeface="Arial" pitchFamily="34" charset="0"/>
                <a:cs typeface="Arial" pitchFamily="34" charset="0"/>
              </a:rPr>
              <a:t>Five-year moving average. Age-standardised to WHO world standard population.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NZ" sz="1200" b="1" dirty="0" smtClean="0">
                <a:solidFill>
                  <a:srgbClr val="1C2E1E"/>
                </a:solidFill>
                <a:latin typeface="Arial" pitchFamily="34" charset="0"/>
                <a:cs typeface="Arial" pitchFamily="34" charset="0"/>
              </a:rPr>
              <a:t>Source: </a:t>
            </a:r>
            <a:r>
              <a:rPr lang="en-NZ" sz="1200" dirty="0" smtClean="0">
                <a:solidFill>
                  <a:srgbClr val="1C2E1E"/>
                </a:solidFill>
                <a:latin typeface="Arial" pitchFamily="34" charset="0"/>
                <a:cs typeface="Arial" pitchFamily="34" charset="0"/>
              </a:rPr>
              <a:t>Figure prepared by author using data provided by the Ministry </a:t>
            </a:r>
            <a:r>
              <a:rPr lang="en-NZ" sz="1200" dirty="0">
                <a:solidFill>
                  <a:srgbClr val="1C2E1E"/>
                </a:solidFill>
                <a:latin typeface="Arial" pitchFamily="34" charset="0"/>
                <a:cs typeface="Arial" pitchFamily="34" charset="0"/>
              </a:rPr>
              <a:t>of Health</a:t>
            </a:r>
            <a:r>
              <a:rPr lang="en-NZ" sz="1200" dirty="0" smtClean="0">
                <a:solidFill>
                  <a:srgbClr val="1C2E1E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NZ" sz="1200" dirty="0">
              <a:solidFill>
                <a:srgbClr val="1C2E1E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413" y="1169994"/>
            <a:ext cx="7115175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953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Incidence by ethnicity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328357"/>
            <a:ext cx="5796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200" dirty="0">
                <a:solidFill>
                  <a:srgbClr val="1C2E1E"/>
                </a:solidFill>
                <a:latin typeface="Arial" pitchFamily="34" charset="0"/>
                <a:cs typeface="Arial" pitchFamily="34" charset="0"/>
              </a:rPr>
              <a:t>Five-year moving average. Age-standardised to WHO world standard population</a:t>
            </a:r>
            <a:r>
              <a:rPr lang="en-NZ" sz="1200" dirty="0" smtClean="0">
                <a:solidFill>
                  <a:srgbClr val="1C2E1E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NZ" sz="1200" b="1" dirty="0" smtClean="0">
              <a:solidFill>
                <a:srgbClr val="1C2E1E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NZ" sz="1200" b="1" dirty="0" smtClean="0">
                <a:solidFill>
                  <a:srgbClr val="1C2E1E"/>
                </a:solidFill>
                <a:latin typeface="Arial" pitchFamily="34" charset="0"/>
                <a:cs typeface="Arial" pitchFamily="34" charset="0"/>
              </a:rPr>
              <a:t>Source: </a:t>
            </a:r>
            <a:r>
              <a:rPr lang="en-NZ" sz="1200" dirty="0" smtClean="0">
                <a:solidFill>
                  <a:srgbClr val="1C2E1E"/>
                </a:solidFill>
                <a:latin typeface="Arial" pitchFamily="34" charset="0"/>
                <a:cs typeface="Arial" pitchFamily="34" charset="0"/>
              </a:rPr>
              <a:t>Figure prepared by author using data provided by the Ministry </a:t>
            </a:r>
            <a:r>
              <a:rPr lang="en-NZ" sz="1200" dirty="0">
                <a:solidFill>
                  <a:srgbClr val="1C2E1E"/>
                </a:solidFill>
                <a:latin typeface="Arial" pitchFamily="34" charset="0"/>
                <a:cs typeface="Arial" pitchFamily="34" charset="0"/>
              </a:rPr>
              <a:t>of Health</a:t>
            </a:r>
            <a:r>
              <a:rPr lang="en-NZ" sz="1200" dirty="0" smtClean="0">
                <a:solidFill>
                  <a:srgbClr val="1C2E1E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NZ" sz="1200" dirty="0">
              <a:solidFill>
                <a:srgbClr val="1C2E1E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9" y="1412777"/>
            <a:ext cx="6934375" cy="4157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850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Mortality by ethnicity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328357"/>
            <a:ext cx="5796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NZ" sz="1200" dirty="0">
                <a:solidFill>
                  <a:srgbClr val="1C2E1E"/>
                </a:solidFill>
                <a:latin typeface="Arial" pitchFamily="34" charset="0"/>
                <a:cs typeface="Arial" pitchFamily="34" charset="0"/>
              </a:rPr>
              <a:t>Five-year moving average. Age-standardised to WHO world standard population</a:t>
            </a:r>
            <a:r>
              <a:rPr lang="en-NZ" sz="1200" dirty="0" smtClean="0">
                <a:solidFill>
                  <a:srgbClr val="1C2E1E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NZ" sz="1200" b="1" dirty="0" smtClean="0">
              <a:solidFill>
                <a:srgbClr val="1C2E1E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NZ" sz="1200" b="1" dirty="0" smtClean="0">
                <a:solidFill>
                  <a:srgbClr val="1C2E1E"/>
                </a:solidFill>
                <a:latin typeface="Arial" pitchFamily="34" charset="0"/>
                <a:cs typeface="Arial" pitchFamily="34" charset="0"/>
              </a:rPr>
              <a:t>Source: </a:t>
            </a:r>
            <a:r>
              <a:rPr lang="en-NZ" sz="1200" dirty="0" smtClean="0">
                <a:solidFill>
                  <a:srgbClr val="1C2E1E"/>
                </a:solidFill>
                <a:latin typeface="Arial" pitchFamily="34" charset="0"/>
                <a:cs typeface="Arial" pitchFamily="34" charset="0"/>
              </a:rPr>
              <a:t>Figure prepared by author using data provided by the Ministry </a:t>
            </a:r>
            <a:r>
              <a:rPr lang="en-NZ" sz="1200" dirty="0">
                <a:solidFill>
                  <a:srgbClr val="1C2E1E"/>
                </a:solidFill>
                <a:latin typeface="Arial" pitchFamily="34" charset="0"/>
                <a:cs typeface="Arial" pitchFamily="34" charset="0"/>
              </a:rPr>
              <a:t>of Health</a:t>
            </a:r>
            <a:r>
              <a:rPr lang="en-NZ" sz="1200" dirty="0" smtClean="0">
                <a:solidFill>
                  <a:srgbClr val="1C2E1E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NZ" sz="1200" dirty="0">
              <a:solidFill>
                <a:srgbClr val="1C2E1E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10" y="1268766"/>
            <a:ext cx="7081492" cy="4189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706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Some possible explanations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971600" y="1700808"/>
            <a:ext cx="756084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B6D7F9"/>
              </a:buClr>
              <a:buFont typeface="Wingdings" pitchFamily="2" charset="2"/>
              <a:buChar char="l"/>
            </a:pPr>
            <a:r>
              <a:rPr lang="en-NZ" sz="2000" kern="0" dirty="0" smtClean="0">
                <a:solidFill>
                  <a:srgbClr val="0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Screening history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B6D7F9"/>
              </a:buClr>
            </a:pPr>
            <a:r>
              <a:rPr lang="en-NZ" sz="2000" kern="0" dirty="0" smtClean="0">
                <a:solidFill>
                  <a:srgbClr val="0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	</a:t>
            </a:r>
            <a:endParaRPr lang="en-NZ" sz="2000" kern="0" dirty="0">
              <a:solidFill>
                <a:srgbClr val="000000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B6D7F9"/>
              </a:buClr>
              <a:buFont typeface="Wingdings" pitchFamily="2" charset="2"/>
              <a:buChar char="l"/>
            </a:pPr>
            <a:r>
              <a:rPr lang="en-NZ" sz="2000" kern="0" dirty="0" smtClean="0">
                <a:solidFill>
                  <a:srgbClr val="0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Stage </a:t>
            </a:r>
            <a:r>
              <a:rPr lang="en-NZ" sz="2000" kern="0" dirty="0">
                <a:solidFill>
                  <a:srgbClr val="0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at </a:t>
            </a:r>
            <a:r>
              <a:rPr lang="en-NZ" sz="2000" kern="0" dirty="0" smtClean="0">
                <a:solidFill>
                  <a:srgbClr val="0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diagnosis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B6D7F9"/>
              </a:buClr>
            </a:pPr>
            <a:r>
              <a:rPr lang="en-NZ" sz="2000" kern="0" dirty="0">
                <a:solidFill>
                  <a:srgbClr val="0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	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B6D7F9"/>
              </a:buClr>
              <a:buFont typeface="Wingdings" pitchFamily="2" charset="2"/>
              <a:buChar char="l"/>
            </a:pPr>
            <a:r>
              <a:rPr lang="en-NZ" sz="2000" kern="0" dirty="0">
                <a:solidFill>
                  <a:srgbClr val="0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Comorbid </a:t>
            </a:r>
            <a:r>
              <a:rPr lang="en-NZ" sz="2000" kern="0" dirty="0" smtClean="0">
                <a:solidFill>
                  <a:srgbClr val="0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conditions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B6D7F9"/>
              </a:buClr>
              <a:buFont typeface="Wingdings" pitchFamily="2" charset="2"/>
              <a:buChar char="l"/>
            </a:pPr>
            <a:endParaRPr lang="en-NZ" sz="2000" kern="0" dirty="0" smtClean="0">
              <a:solidFill>
                <a:srgbClr val="000000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B6D7F9"/>
              </a:buClr>
              <a:buFont typeface="Wingdings" pitchFamily="2" charset="2"/>
              <a:buChar char="l"/>
            </a:pPr>
            <a:r>
              <a:rPr lang="en-NZ" sz="2000" kern="0" dirty="0" smtClean="0">
                <a:solidFill>
                  <a:srgbClr val="0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Treatment</a:t>
            </a:r>
            <a:r>
              <a:rPr lang="en-NZ" dirty="0" smtClean="0">
                <a:solidFill>
                  <a:srgbClr val="000000"/>
                </a:solidFill>
              </a:rPr>
              <a:t/>
            </a:r>
            <a:br>
              <a:rPr lang="en-NZ" dirty="0" smtClean="0">
                <a:solidFill>
                  <a:srgbClr val="000000"/>
                </a:solidFill>
              </a:rPr>
            </a:br>
            <a:endParaRPr lang="en-NZ" dirty="0" smtClean="0">
              <a:solidFill>
                <a:srgbClr val="000000"/>
              </a:solidFill>
            </a:endParaRPr>
          </a:p>
          <a:p>
            <a:endParaRPr lang="en-NZ" dirty="0"/>
          </a:p>
        </p:txBody>
      </p:sp>
      <p:sp>
        <p:nvSpPr>
          <p:cNvPr id="4" name="TextBox 3"/>
          <p:cNvSpPr txBox="1"/>
          <p:nvPr/>
        </p:nvSpPr>
        <p:spPr>
          <a:xfrm>
            <a:off x="21448" y="5949280"/>
            <a:ext cx="57961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200" b="1" dirty="0" smtClean="0">
                <a:solidFill>
                  <a:srgbClr val="1C2E1E"/>
                </a:solidFill>
                <a:latin typeface="Arial" pitchFamily="34" charset="0"/>
                <a:cs typeface="Arial" pitchFamily="34" charset="0"/>
              </a:rPr>
              <a:t>Source: </a:t>
            </a:r>
            <a:r>
              <a:rPr lang="en-NZ" sz="1200" dirty="0">
                <a:solidFill>
                  <a:srgbClr val="1C2E1E"/>
                </a:solidFill>
                <a:latin typeface="Arial" pitchFamily="34" charset="0"/>
                <a:cs typeface="Arial" pitchFamily="34" charset="0"/>
              </a:rPr>
              <a:t>Epidemiological studies of cervical cancer survival in New Zealand: a thesis presented in partial fulfilment of the requirements for the degree of Doctor of Philosophy in Epidemiology at Massey University, Wellington Campus, New </a:t>
            </a:r>
            <a:r>
              <a:rPr lang="en-NZ" sz="1200" dirty="0" smtClean="0">
                <a:solidFill>
                  <a:srgbClr val="1C2E1E"/>
                </a:solidFill>
                <a:latin typeface="Arial" pitchFamily="34" charset="0"/>
                <a:cs typeface="Arial" pitchFamily="34" charset="0"/>
              </a:rPr>
              <a:t>Zealand. </a:t>
            </a:r>
            <a:r>
              <a:rPr lang="en-NZ" sz="1200" dirty="0">
                <a:solidFill>
                  <a:srgbClr val="1C2E1E"/>
                </a:solidFill>
                <a:latin typeface="Arial" pitchFamily="34" charset="0"/>
                <a:cs typeface="Arial" pitchFamily="34" charset="0"/>
              </a:rPr>
              <a:t>﻿</a:t>
            </a:r>
            <a:r>
              <a:rPr lang="en-NZ" sz="1200" dirty="0" smtClean="0">
                <a:solidFill>
                  <a:srgbClr val="1C2E1E"/>
                </a:solidFill>
                <a:latin typeface="Arial" pitchFamily="34" charset="0"/>
                <a:cs typeface="Arial" pitchFamily="34" charset="0"/>
              </a:rPr>
              <a:t>Brewer</a:t>
            </a:r>
            <a:r>
              <a:rPr lang="en-NZ" sz="1200" dirty="0">
                <a:solidFill>
                  <a:srgbClr val="1C2E1E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NZ" sz="1200" dirty="0" smtClean="0">
                <a:solidFill>
                  <a:srgbClr val="1C2E1E"/>
                </a:solidFill>
                <a:latin typeface="Arial" pitchFamily="34" charset="0"/>
                <a:cs typeface="Arial" pitchFamily="34" charset="0"/>
              </a:rPr>
              <a:t>Naomi. 2011</a:t>
            </a:r>
            <a:endParaRPr lang="en-NZ" sz="1200" dirty="0">
              <a:solidFill>
                <a:srgbClr val="1C2E1E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400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CNZ template">
  <a:themeElements>
    <a:clrScheme name="3_CARE Medscheme template 2">
      <a:dk1>
        <a:srgbClr val="003366"/>
      </a:dk1>
      <a:lt1>
        <a:srgbClr val="FFFFFF"/>
      </a:lt1>
      <a:dk2>
        <a:srgbClr val="003366"/>
      </a:dk2>
      <a:lt2>
        <a:srgbClr val="E3E2C7"/>
      </a:lt2>
      <a:accent1>
        <a:srgbClr val="CCCC99"/>
      </a:accent1>
      <a:accent2>
        <a:srgbClr val="003366"/>
      </a:accent2>
      <a:accent3>
        <a:srgbClr val="FFFFFF"/>
      </a:accent3>
      <a:accent4>
        <a:srgbClr val="002A56"/>
      </a:accent4>
      <a:accent5>
        <a:srgbClr val="E2E2CA"/>
      </a:accent5>
      <a:accent6>
        <a:srgbClr val="002D5C"/>
      </a:accent6>
      <a:hlink>
        <a:srgbClr val="003366"/>
      </a:hlink>
      <a:folHlink>
        <a:srgbClr val="8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3_CARE Medscheme template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ARE Medscheme template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ARE Medscheme templat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ARE Medscheme template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2794</TotalTime>
  <Words>547</Words>
  <Application>Microsoft Office PowerPoint</Application>
  <PresentationFormat>On-screen Show (4:3)</PresentationFormat>
  <Paragraphs>88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Times New Roman</vt:lpstr>
      <vt:lpstr>Verdana</vt:lpstr>
      <vt:lpstr>Wingdings</vt:lpstr>
      <vt:lpstr>CCNZ template</vt:lpstr>
      <vt:lpstr>An Overview of Cervical Cancer jfsdfkjsdlfjhs Naomi Brewer</vt:lpstr>
      <vt:lpstr>Introduction</vt:lpstr>
      <vt:lpstr>The cause of cervical cancer </vt:lpstr>
      <vt:lpstr>Cervical cancer in New Zealand in 2011</vt:lpstr>
      <vt:lpstr>Cervical cancer in New Zealand in 2011 continued</vt:lpstr>
      <vt:lpstr>Historical summary</vt:lpstr>
      <vt:lpstr>Incidence by ethnicity</vt:lpstr>
      <vt:lpstr>Mortality by ethnicity</vt:lpstr>
      <vt:lpstr>Some possible explanations</vt:lpstr>
      <vt:lpstr>Prevention</vt:lpstr>
      <vt:lpstr>Conclusions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Deaths in New Zealand  and Future Challenges for Palliative Care</dc:title>
  <dc:creator>Heather McLeod</dc:creator>
  <cp:lastModifiedBy>Meg Rayner-Thomas</cp:lastModifiedBy>
  <cp:revision>159</cp:revision>
  <cp:lastPrinted>2015-08-03T23:37:34Z</cp:lastPrinted>
  <dcterms:created xsi:type="dcterms:W3CDTF">2014-01-19T17:48:49Z</dcterms:created>
  <dcterms:modified xsi:type="dcterms:W3CDTF">2015-09-10T01:47:47Z</dcterms:modified>
</cp:coreProperties>
</file>