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7"/>
  </p:notesMasterIdLst>
  <p:sldIdLst>
    <p:sldId id="283" r:id="rId7"/>
    <p:sldId id="308" r:id="rId8"/>
    <p:sldId id="317" r:id="rId9"/>
    <p:sldId id="318" r:id="rId10"/>
    <p:sldId id="256" r:id="rId11"/>
    <p:sldId id="321" r:id="rId12"/>
    <p:sldId id="322" r:id="rId13"/>
    <p:sldId id="323" r:id="rId14"/>
    <p:sldId id="309" r:id="rId15"/>
    <p:sldId id="328" r:id="rId16"/>
    <p:sldId id="327" r:id="rId17"/>
    <p:sldId id="310" r:id="rId18"/>
    <p:sldId id="326" r:id="rId19"/>
    <p:sldId id="324" r:id="rId20"/>
    <p:sldId id="311" r:id="rId21"/>
    <p:sldId id="312" r:id="rId22"/>
    <p:sldId id="313" r:id="rId23"/>
    <p:sldId id="314" r:id="rId24"/>
    <p:sldId id="315" r:id="rId25"/>
    <p:sldId id="329" r:id="rId26"/>
    <p:sldId id="330" r:id="rId27"/>
    <p:sldId id="331" r:id="rId28"/>
    <p:sldId id="332" r:id="rId29"/>
    <p:sldId id="333" r:id="rId30"/>
    <p:sldId id="336" r:id="rId31"/>
    <p:sldId id="337" r:id="rId32"/>
    <p:sldId id="339" r:id="rId33"/>
    <p:sldId id="319" r:id="rId34"/>
    <p:sldId id="320" r:id="rId35"/>
    <p:sldId id="257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12C"/>
    <a:srgbClr val="EDEBDF"/>
    <a:srgbClr val="FFFF00"/>
    <a:srgbClr val="F60427"/>
    <a:srgbClr val="EA60ED"/>
    <a:srgbClr val="FC7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%20McDonald\Documents\MPH\Dissertation\seroprevale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%20McDonald\Documents\MPH\Dissertation\standardis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Census</c:v>
                </c:pt>
              </c:strCache>
            </c:strRef>
          </c:tx>
          <c:spPr>
            <a:ln>
              <a:solidFill>
                <a:srgbClr val="24FF31"/>
              </a:solidFill>
            </a:ln>
          </c:spPr>
          <c:cat>
            <c:numRef>
              <c:f>Sheet1!$A$2:$A$20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23.73</c:v>
                </c:pt>
                <c:pt idx="10">
                  <c:v>20.69</c:v>
                </c:pt>
                <c:pt idx="17">
                  <c:v>15.11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NZHS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</c:spPr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1">
                  <c:v>24.9</c:v>
                </c:pt>
                <c:pt idx="7">
                  <c:v>22.9</c:v>
                </c:pt>
                <c:pt idx="11">
                  <c:v>18.3</c:v>
                </c:pt>
                <c:pt idx="16">
                  <c:v>16.399999999999999</c:v>
                </c:pt>
                <c:pt idx="17">
                  <c:v>15.5</c:v>
                </c:pt>
                <c:pt idx="18">
                  <c:v>15.5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HLS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12">
                  <c:v>17.899999999999999</c:v>
                </c:pt>
                <c:pt idx="14">
                  <c:v>16.600000000000001</c:v>
                </c:pt>
                <c:pt idx="16">
                  <c:v>15.2</c:v>
                </c:pt>
                <c:pt idx="18">
                  <c:v>14.3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numCache>
            </c:numRef>
          </c:cat>
          <c:val>
            <c:numRef>
              <c:f>Sheet1!$E$2:$E$20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25360"/>
        <c:axId val="457431344"/>
      </c:lineChart>
      <c:catAx>
        <c:axId val="45742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431344"/>
        <c:crosses val="autoZero"/>
        <c:auto val="1"/>
        <c:lblAlgn val="ctr"/>
        <c:lblOffset val="100"/>
        <c:noMultiLvlLbl val="0"/>
      </c:catAx>
      <c:valAx>
        <c:axId val="457431344"/>
        <c:scaling>
          <c:orientation val="minMax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425360"/>
        <c:crosses val="autoZero"/>
        <c:crossBetween val="between"/>
      </c:valAx>
    </c:plotArea>
    <c:legend>
      <c:legendPos val="r"/>
      <c:legendEntry>
        <c:idx val="3"/>
        <c:delete val="1"/>
      </c:legendEntry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78421528151093E-2"/>
          <c:y val="4.0773814480765801E-2"/>
          <c:w val="0.71945027390523697"/>
          <c:h val="0.792599111888750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Census</c:v>
                </c:pt>
              </c:strCache>
            </c:strRef>
          </c:tx>
          <c:spPr>
            <a:ln>
              <a:solidFill>
                <a:srgbClr val="24FF31"/>
              </a:solidFill>
            </a:ln>
          </c:spPr>
          <c:marker>
            <c:spPr>
              <a:solidFill>
                <a:srgbClr val="24FF31"/>
              </a:solidFill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42.2</c:v>
                </c:pt>
                <c:pt idx="7">
                  <c:v>32.700000000000003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NZHS (U)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39.200000000000003</c:v>
                </c:pt>
                <c:pt idx="6">
                  <c:v>38</c:v>
                </c:pt>
                <c:pt idx="7">
                  <c:v>36.1</c:v>
                </c:pt>
                <c:pt idx="8">
                  <c:v>37.1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HLS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2">
                  <c:v>39.4</c:v>
                </c:pt>
                <c:pt idx="4">
                  <c:v>41.1</c:v>
                </c:pt>
                <c:pt idx="6">
                  <c:v>33.1</c:v>
                </c:pt>
                <c:pt idx="8">
                  <c:v>31.5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26448"/>
        <c:axId val="457428080"/>
      </c:lineChart>
      <c:catAx>
        <c:axId val="45742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428080"/>
        <c:crosses val="autoZero"/>
        <c:auto val="1"/>
        <c:lblAlgn val="ctr"/>
        <c:lblOffset val="100"/>
        <c:noMultiLvlLbl val="0"/>
      </c:catAx>
      <c:valAx>
        <c:axId val="457428080"/>
        <c:scaling>
          <c:orientation val="minMax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426448"/>
        <c:crosses val="autoZero"/>
        <c:crossBetween val="between"/>
      </c:valAx>
    </c:plotArea>
    <c:legend>
      <c:legendPos val="r"/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72679109555701E-2"/>
          <c:y val="3.0305152737660501E-2"/>
          <c:w val="0.73072725284339402"/>
          <c:h val="0.844938635158971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Census</c:v>
                </c:pt>
              </c:strCache>
            </c:strRef>
          </c:tx>
          <c:spPr>
            <a:ln>
              <a:solidFill>
                <a:srgbClr val="24FF31"/>
              </a:solidFill>
            </a:ln>
          </c:spPr>
          <c:marker>
            <c:spPr>
              <a:solidFill>
                <a:srgbClr val="24FF31"/>
              </a:solidFill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29.23</c:v>
                </c:pt>
                <c:pt idx="7">
                  <c:v>22.31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NZHS (U)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24.8</c:v>
                </c:pt>
                <c:pt idx="6">
                  <c:v>22.7</c:v>
                </c:pt>
                <c:pt idx="7">
                  <c:v>22.1</c:v>
                </c:pt>
                <c:pt idx="8">
                  <c:v>23.3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HLS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2">
                  <c:v>22.2</c:v>
                </c:pt>
                <c:pt idx="4">
                  <c:v>29.2</c:v>
                </c:pt>
                <c:pt idx="6">
                  <c:v>26.8</c:v>
                </c:pt>
                <c:pt idx="8">
                  <c:v>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428624"/>
        <c:axId val="457426992"/>
      </c:lineChart>
      <c:catAx>
        <c:axId val="45742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426992"/>
        <c:crosses val="autoZero"/>
        <c:auto val="1"/>
        <c:lblAlgn val="ctr"/>
        <c:lblOffset val="100"/>
        <c:noMultiLvlLbl val="0"/>
      </c:catAx>
      <c:valAx>
        <c:axId val="457426992"/>
        <c:scaling>
          <c:orientation val="minMax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428624"/>
        <c:crosses val="autoZero"/>
        <c:crossBetween val="between"/>
      </c:valAx>
    </c:plotArea>
    <c:legend>
      <c:legendPos val="r"/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'stomach cancer'!$B$23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'stomach cancer'!$F$15:$F$19</c:f>
                <c:numCache>
                  <c:formatCode>General</c:formatCode>
                  <c:ptCount val="5"/>
                  <c:pt idx="0">
                    <c:v>11.3</c:v>
                  </c:pt>
                  <c:pt idx="1">
                    <c:v>12.1</c:v>
                  </c:pt>
                  <c:pt idx="2">
                    <c:v>9.7999999999999972</c:v>
                  </c:pt>
                  <c:pt idx="3">
                    <c:v>6.9000000000000057</c:v>
                  </c:pt>
                  <c:pt idx="4">
                    <c:v>8</c:v>
                  </c:pt>
                </c:numCache>
              </c:numRef>
            </c:plus>
            <c:minus>
              <c:numRef>
                <c:f>'stomach cancer'!$E$15:$E$19</c:f>
                <c:numCache>
                  <c:formatCode>General</c:formatCode>
                  <c:ptCount val="5"/>
                  <c:pt idx="0">
                    <c:v>11.2</c:v>
                  </c:pt>
                  <c:pt idx="1">
                    <c:v>12</c:v>
                  </c:pt>
                  <c:pt idx="2">
                    <c:v>9.7999999999999972</c:v>
                  </c:pt>
                  <c:pt idx="3">
                    <c:v>6.7999999999999972</c:v>
                  </c:pt>
                  <c:pt idx="4">
                    <c:v>7.9000000000000021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'stomach cancer'!$A$24:$A$28</c:f>
              <c:strCache>
                <c:ptCount val="5"/>
                <c:pt idx="0">
                  <c:v>1981-86</c:v>
                </c:pt>
                <c:pt idx="1">
                  <c:v>1986-91</c:v>
                </c:pt>
                <c:pt idx="2">
                  <c:v>1991-96</c:v>
                </c:pt>
                <c:pt idx="3">
                  <c:v>1996-01</c:v>
                </c:pt>
                <c:pt idx="4">
                  <c:v>2001-04</c:v>
                </c:pt>
              </c:strCache>
            </c:strRef>
          </c:cat>
          <c:val>
            <c:numRef>
              <c:f>'stomach cancer'!$B$24:$B$28</c:f>
              <c:numCache>
                <c:formatCode>General</c:formatCode>
                <c:ptCount val="5"/>
                <c:pt idx="0">
                  <c:v>38.5</c:v>
                </c:pt>
                <c:pt idx="1">
                  <c:v>47.9</c:v>
                </c:pt>
                <c:pt idx="2">
                  <c:v>43.5</c:v>
                </c:pt>
                <c:pt idx="3">
                  <c:v>34.800000000000011</c:v>
                </c:pt>
                <c:pt idx="4">
                  <c:v>35.700000000000003</c:v>
                </c:pt>
              </c:numCache>
            </c:numRef>
          </c:val>
        </c:ser>
        <c:ser>
          <c:idx val="1"/>
          <c:order val="1"/>
          <c:tx>
            <c:strRef>
              <c:f>'stomach cancer'!$C$23</c:f>
              <c:strCache>
                <c:ptCount val="1"/>
                <c:pt idx="0">
                  <c:v>Pacific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'stomach cancer'!$K$15:$K$19</c:f>
                <c:numCache>
                  <c:formatCode>General</c:formatCode>
                  <c:ptCount val="5"/>
                  <c:pt idx="0">
                    <c:v>39.600000000000009</c:v>
                  </c:pt>
                  <c:pt idx="1">
                    <c:v>26.6</c:v>
                  </c:pt>
                  <c:pt idx="2">
                    <c:v>13</c:v>
                  </c:pt>
                  <c:pt idx="3">
                    <c:v>13.8</c:v>
                  </c:pt>
                  <c:pt idx="4">
                    <c:v>14.2</c:v>
                  </c:pt>
                </c:numCache>
              </c:numRef>
            </c:plus>
            <c:minus>
              <c:numRef>
                <c:f>'stomach cancer'!$J$15:$J$19</c:f>
                <c:numCache>
                  <c:formatCode>General</c:formatCode>
                  <c:ptCount val="5"/>
                  <c:pt idx="0">
                    <c:v>39.200000000000003</c:v>
                  </c:pt>
                  <c:pt idx="1">
                    <c:v>26.6</c:v>
                  </c:pt>
                  <c:pt idx="2">
                    <c:v>12.9</c:v>
                  </c:pt>
                  <c:pt idx="3">
                    <c:v>13.7</c:v>
                  </c:pt>
                  <c:pt idx="4">
                    <c:v>14.1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'stomach cancer'!$A$24:$A$28</c:f>
              <c:strCache>
                <c:ptCount val="5"/>
                <c:pt idx="0">
                  <c:v>1981-86</c:v>
                </c:pt>
                <c:pt idx="1">
                  <c:v>1986-91</c:v>
                </c:pt>
                <c:pt idx="2">
                  <c:v>1991-96</c:v>
                </c:pt>
                <c:pt idx="3">
                  <c:v>1996-01</c:v>
                </c:pt>
                <c:pt idx="4">
                  <c:v>2001-04</c:v>
                </c:pt>
              </c:strCache>
            </c:strRef>
          </c:cat>
          <c:val>
            <c:numRef>
              <c:f>'stomach cancer'!$C$24:$C$28</c:f>
              <c:numCache>
                <c:formatCode>General</c:formatCode>
                <c:ptCount val="5"/>
                <c:pt idx="0">
                  <c:v>76.400000000000006</c:v>
                </c:pt>
                <c:pt idx="1">
                  <c:v>53.6</c:v>
                </c:pt>
                <c:pt idx="2">
                  <c:v>32.4</c:v>
                </c:pt>
                <c:pt idx="3">
                  <c:v>44.3</c:v>
                </c:pt>
                <c:pt idx="4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'stomach cancer'!$D$23</c:f>
              <c:strCache>
                <c:ptCount val="1"/>
                <c:pt idx="0">
                  <c:v>Euro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'stomach cancer'!$P$15:$P$19</c:f>
                <c:numCache>
                  <c:formatCode>General</c:formatCode>
                  <c:ptCount val="5"/>
                  <c:pt idx="0">
                    <c:v>1.6999999999999991</c:v>
                  </c:pt>
                  <c:pt idx="1">
                    <c:v>1.3999999999999979</c:v>
                  </c:pt>
                  <c:pt idx="2">
                    <c:v>1.3000000000000009</c:v>
                  </c:pt>
                  <c:pt idx="3">
                    <c:v>1.1999999999999991</c:v>
                  </c:pt>
                  <c:pt idx="4">
                    <c:v>1.299999999999998</c:v>
                  </c:pt>
                </c:numCache>
              </c:numRef>
            </c:plus>
            <c:minus>
              <c:numRef>
                <c:f>'stomach cancer'!$O$15:$O$19</c:f>
                <c:numCache>
                  <c:formatCode>General</c:formatCode>
                  <c:ptCount val="5"/>
                  <c:pt idx="0">
                    <c:v>1.6999999999999991</c:v>
                  </c:pt>
                  <c:pt idx="1">
                    <c:v>1.3999999999999979</c:v>
                  </c:pt>
                  <c:pt idx="2">
                    <c:v>1.3000000000000009</c:v>
                  </c:pt>
                  <c:pt idx="3">
                    <c:v>1.2000000000000011</c:v>
                  </c:pt>
                  <c:pt idx="4">
                    <c:v>1.3000000000000009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'stomach cancer'!$A$24:$A$28</c:f>
              <c:strCache>
                <c:ptCount val="5"/>
                <c:pt idx="0">
                  <c:v>1981-86</c:v>
                </c:pt>
                <c:pt idx="1">
                  <c:v>1986-91</c:v>
                </c:pt>
                <c:pt idx="2">
                  <c:v>1991-96</c:v>
                </c:pt>
                <c:pt idx="3">
                  <c:v>1996-01</c:v>
                </c:pt>
                <c:pt idx="4">
                  <c:v>2001-04</c:v>
                </c:pt>
              </c:strCache>
            </c:strRef>
          </c:cat>
          <c:val>
            <c:numRef>
              <c:f>'stomach cancer'!$D$24:$D$28</c:f>
              <c:numCache>
                <c:formatCode>General</c:formatCode>
                <c:ptCount val="5"/>
                <c:pt idx="0">
                  <c:v>23.5</c:v>
                </c:pt>
                <c:pt idx="1">
                  <c:v>20</c:v>
                </c:pt>
                <c:pt idx="2">
                  <c:v>17.5</c:v>
                </c:pt>
                <c:pt idx="3">
                  <c:v>16.8</c:v>
                </c:pt>
                <c:pt idx="4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434064"/>
        <c:axId val="457431888"/>
      </c:barChart>
      <c:catAx>
        <c:axId val="45743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57431888"/>
        <c:crosses val="autoZero"/>
        <c:auto val="1"/>
        <c:lblAlgn val="ctr"/>
        <c:lblOffset val="100"/>
        <c:noMultiLvlLbl val="0"/>
      </c:catAx>
      <c:valAx>
        <c:axId val="457431888"/>
        <c:scaling>
          <c:orientation val="minMax"/>
          <c:max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434064"/>
        <c:crosses val="autoZero"/>
        <c:crossBetween val="between"/>
        <c:majorUnit val="10"/>
      </c:valAx>
      <c:spPr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dk1"/>
    </a:solidFill>
    <a:ln w="25400" cap="flat" cmpd="sng" algn="ctr">
      <a:solidFill>
        <a:schemeClr val="dk1">
          <a:shade val="50000"/>
        </a:schemeClr>
      </a:solidFill>
      <a:prstDash val="solid"/>
    </a:ln>
    <a:effectLst/>
  </c:spPr>
  <c:txPr>
    <a:bodyPr/>
    <a:lstStyle/>
    <a:p>
      <a:pPr>
        <a:defRPr sz="1100" baseline="0"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'region adjust prevalence'!$E$43</c:f>
              <c:strCache>
                <c:ptCount val="1"/>
                <c:pt idx="0">
                  <c:v>Pacific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'region adjust prevalence'!$A$44:$A$47</c:f>
              <c:strCache>
                <c:ptCount val="4"/>
                <c:pt idx="0">
                  <c:v>1926-40</c:v>
                </c:pt>
                <c:pt idx="1">
                  <c:v>1941-55</c:v>
                </c:pt>
                <c:pt idx="2">
                  <c:v>1956-70</c:v>
                </c:pt>
                <c:pt idx="3">
                  <c:v>1971-85</c:v>
                </c:pt>
              </c:strCache>
            </c:strRef>
          </c:cat>
          <c:val>
            <c:numRef>
              <c:f>'region adjust prevalence'!$E$44:$E$47</c:f>
              <c:numCache>
                <c:formatCode>0%</c:formatCode>
                <c:ptCount val="4"/>
                <c:pt idx="0">
                  <c:v>0.83153102110113997</c:v>
                </c:pt>
                <c:pt idx="1">
                  <c:v>0.69866419472197705</c:v>
                </c:pt>
                <c:pt idx="2">
                  <c:v>0.55060518625062405</c:v>
                </c:pt>
                <c:pt idx="3">
                  <c:v>0.389729128014842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'region adjust prevalence'!$D$43</c:f>
              <c:strCache>
                <c:ptCount val="1"/>
                <c:pt idx="0">
                  <c:v>Māori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'region adjust prevalence'!$A$44:$A$47</c:f>
              <c:strCache>
                <c:ptCount val="4"/>
                <c:pt idx="0">
                  <c:v>1926-40</c:v>
                </c:pt>
                <c:pt idx="1">
                  <c:v>1941-55</c:v>
                </c:pt>
                <c:pt idx="2">
                  <c:v>1956-70</c:v>
                </c:pt>
                <c:pt idx="3">
                  <c:v>1971-85</c:v>
                </c:pt>
              </c:strCache>
            </c:strRef>
          </c:cat>
          <c:val>
            <c:numRef>
              <c:f>'region adjust prevalence'!$D$44:$D$47</c:f>
              <c:numCache>
                <c:formatCode>0%</c:formatCode>
                <c:ptCount val="4"/>
                <c:pt idx="0">
                  <c:v>0.57433104400818602</c:v>
                </c:pt>
                <c:pt idx="1">
                  <c:v>0.421113614460353</c:v>
                </c:pt>
                <c:pt idx="2">
                  <c:v>0.235491131229803</c:v>
                </c:pt>
                <c:pt idx="3">
                  <c:v>0.180540335586451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'region adjust prevalence'!$C$43</c:f>
              <c:strCache>
                <c:ptCount val="1"/>
                <c:pt idx="0">
                  <c:v>European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'region adjust prevalence'!$A$44:$A$47</c:f>
              <c:strCache>
                <c:ptCount val="4"/>
                <c:pt idx="0">
                  <c:v>1926-40</c:v>
                </c:pt>
                <c:pt idx="1">
                  <c:v>1941-55</c:v>
                </c:pt>
                <c:pt idx="2">
                  <c:v>1956-70</c:v>
                </c:pt>
                <c:pt idx="3">
                  <c:v>1971-85</c:v>
                </c:pt>
              </c:strCache>
            </c:strRef>
          </c:cat>
          <c:val>
            <c:numRef>
              <c:f>'region adjust prevalence'!$C$44:$C$47</c:f>
              <c:numCache>
                <c:formatCode>0%</c:formatCode>
                <c:ptCount val="4"/>
                <c:pt idx="0">
                  <c:v>0.34870272130248597</c:v>
                </c:pt>
                <c:pt idx="1">
                  <c:v>0.20242111621239101</c:v>
                </c:pt>
                <c:pt idx="2">
                  <c:v>0.11255234039380101</c:v>
                </c:pt>
                <c:pt idx="3">
                  <c:v>6.6828628717350999E-2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435696"/>
        <c:axId val="457436240"/>
      </c:lineChart>
      <c:catAx>
        <c:axId val="45743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Birth Cohort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457436240"/>
        <c:crosses val="autoZero"/>
        <c:auto val="1"/>
        <c:lblAlgn val="ctr"/>
        <c:lblOffset val="100"/>
        <c:noMultiLvlLbl val="0"/>
      </c:catAx>
      <c:valAx>
        <c:axId val="4574362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7435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300" baseline="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Summary!$U$15</c:f>
          <c:strCache>
            <c:ptCount val="1"/>
            <c:pt idx="0">
              <c:v>1926-40 
(40-79yo)</c:v>
            </c:pt>
          </c:strCache>
        </c:strRef>
      </c:tx>
      <c:layout>
        <c:manualLayout>
          <c:xMode val="edge"/>
          <c:yMode val="edge"/>
          <c:x val="0.73831425925925898"/>
          <c:y val="4.3800485247059699E-2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756666666667"/>
          <c:y val="3.4402239957614503E-2"/>
          <c:w val="0.79804592592592605"/>
          <c:h val="0.71023780890348498"/>
        </c:manualLayout>
      </c:layout>
      <c:stockChart>
        <c:ser>
          <c:idx val="0"/>
          <c:order val="0"/>
          <c:tx>
            <c:strRef>
              <c:f>'1926-40_HP'!$S$19</c:f>
              <c:strCache>
                <c:ptCount val="1"/>
                <c:pt idx="0">
                  <c:v>volume traded</c:v>
                </c:pt>
              </c:strCache>
            </c:strRef>
          </c:tx>
          <c:spPr>
            <a:ln w="3175">
              <a:noFill/>
            </a:ln>
          </c:spPr>
          <c:marker>
            <c:symbol val="diamond"/>
            <c:size val="8"/>
            <c:spPr>
              <a:solidFill>
                <a:schemeClr val="accent6">
                  <a:lumMod val="75000"/>
                </a:schemeClr>
              </a:solidFill>
              <a:ln w="3175">
                <a:noFill/>
              </a:ln>
            </c:spPr>
          </c:marker>
          <c:dPt>
            <c:idx val="0"/>
            <c:marker>
              <c:spPr>
                <a:solidFill>
                  <a:schemeClr val="accent2">
                    <a:lumMod val="75000"/>
                  </a:schemeClr>
                </a:solidFill>
                <a:ln w="3175">
                  <a:noFill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3175">
                  <a:noFill/>
                </a:ln>
              </c:spPr>
            </c:marker>
            <c:bubble3D val="0"/>
          </c:dPt>
          <c:dPt>
            <c:idx val="2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noFill/>
                </a:ln>
              </c:spPr>
            </c:marker>
            <c:bubble3D val="0"/>
          </c:dPt>
          <c:dPt>
            <c:idx val="3"/>
            <c:marker>
              <c:spPr>
                <a:solidFill>
                  <a:schemeClr val="accent2">
                    <a:lumMod val="75000"/>
                  </a:schemeClr>
                </a:solidFill>
                <a:ln w="3175">
                  <a:noFill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  <a:ln w="3175">
                  <a:noFill/>
                </a:ln>
              </c:spPr>
            </c:marker>
            <c:bubble3D val="0"/>
          </c:dPt>
          <c:dPt>
            <c:idx val="5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noFill/>
                </a:ln>
              </c:spPr>
            </c:marker>
            <c:bubble3D val="0"/>
          </c:dPt>
          <c:cat>
            <c:strRef>
              <c:f>'1926-40_HP'!$V$18:$AA$18</c:f>
              <c:strCache>
                <c:ptCount val="6"/>
                <c:pt idx="0">
                  <c:v>RR 
Māori vs. European/ Other
</c:v>
                </c:pt>
                <c:pt idx="1">
                  <c:v>RR(HP)
H. pylori adjusted
</c:v>
                </c:pt>
                <c:pt idx="2">
                  <c:v>RR(HP+smok)
H. pylori &amp; smoking adjusted</c:v>
                </c:pt>
                <c:pt idx="3">
                  <c:v>RR
Pacific vs. European/ Other</c:v>
                </c:pt>
                <c:pt idx="4">
                  <c:v>RR(HP)
H. pylori adjusted
</c:v>
                </c:pt>
                <c:pt idx="5">
                  <c:v>RR(HP+smok)
H. pylori &amp; smoking adjusted</c:v>
                </c:pt>
              </c:strCache>
            </c:strRef>
          </c:cat>
          <c:val>
            <c:numRef>
              <c:f>'1926-40_HP'!$V$19:$AA$19</c:f>
              <c:numCache>
                <c:formatCode>#,##0.00</c:formatCode>
                <c:ptCount val="6"/>
                <c:pt idx="0">
                  <c:v>2.7631662122351459</c:v>
                </c:pt>
                <c:pt idx="1">
                  <c:v>1.6794380681653081</c:v>
                </c:pt>
                <c:pt idx="2" formatCode="General">
                  <c:v>1.6</c:v>
                </c:pt>
                <c:pt idx="3">
                  <c:v>3.111978219592038</c:v>
                </c:pt>
                <c:pt idx="4">
                  <c:v>1.3064516766515351</c:v>
                </c:pt>
                <c:pt idx="5" formatCode="General">
                  <c:v>1.26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'1926-40_HP'!$S$20</c:f>
              <c:strCache>
                <c:ptCount val="1"/>
                <c:pt idx="0">
                  <c:v>UCI</c:v>
                </c:pt>
              </c:strCache>
            </c:strRef>
          </c:tx>
          <c:spPr>
            <a:ln w="31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'1926-40_HP'!$V$18:$AA$18</c:f>
              <c:strCache>
                <c:ptCount val="6"/>
                <c:pt idx="0">
                  <c:v>RR 
Māori vs. European/ Other
</c:v>
                </c:pt>
                <c:pt idx="1">
                  <c:v>RR(HP)
H. pylori adjusted
</c:v>
                </c:pt>
                <c:pt idx="2">
                  <c:v>RR(HP+smok)
H. pylori &amp; smoking adjusted</c:v>
                </c:pt>
                <c:pt idx="3">
                  <c:v>RR
Pacific vs. European/ Other</c:v>
                </c:pt>
                <c:pt idx="4">
                  <c:v>RR(HP)
H. pylori adjusted
</c:v>
                </c:pt>
                <c:pt idx="5">
                  <c:v>RR(HP+smok)
H. pylori &amp; smoking adjusted</c:v>
                </c:pt>
              </c:strCache>
            </c:strRef>
          </c:cat>
          <c:val>
            <c:numRef>
              <c:f>'1926-40_HP'!$V$20:$AA$20</c:f>
              <c:numCache>
                <c:formatCode>0.00</c:formatCode>
                <c:ptCount val="6"/>
                <c:pt idx="0" formatCode="#,##0.00">
                  <c:v>2.385829954226967</c:v>
                </c:pt>
                <c:pt idx="1">
                  <c:v>1.4503520852359491</c:v>
                </c:pt>
                <c:pt idx="2" formatCode="General">
                  <c:v>1.39</c:v>
                </c:pt>
                <c:pt idx="3" formatCode="#,##0.00">
                  <c:v>2.4912366727230411</c:v>
                </c:pt>
                <c:pt idx="4">
                  <c:v>1.0460075810588649</c:v>
                </c:pt>
                <c:pt idx="5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'1926-40_HP'!$S$21</c:f>
              <c:strCache>
                <c:ptCount val="1"/>
                <c:pt idx="0">
                  <c:v>LCI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'1926-40_HP'!$V$18:$AA$18</c:f>
              <c:strCache>
                <c:ptCount val="6"/>
                <c:pt idx="0">
                  <c:v>RR 
Māori vs. European/ Other
</c:v>
                </c:pt>
                <c:pt idx="1">
                  <c:v>RR(HP)
H. pylori adjusted
</c:v>
                </c:pt>
                <c:pt idx="2">
                  <c:v>RR(HP+smok)
H. pylori &amp; smoking adjusted</c:v>
                </c:pt>
                <c:pt idx="3">
                  <c:v>RR
Pacific vs. European/ Other</c:v>
                </c:pt>
                <c:pt idx="4">
                  <c:v>RR(HP)
H. pylori adjusted
</c:v>
                </c:pt>
                <c:pt idx="5">
                  <c:v>RR(HP+smok)
H. pylori &amp; smoking adjusted</c:v>
                </c:pt>
              </c:strCache>
            </c:strRef>
          </c:cat>
          <c:val>
            <c:numRef>
              <c:f>'1926-40_HP'!$V$21:$AA$21</c:f>
              <c:numCache>
                <c:formatCode>0.00</c:formatCode>
                <c:ptCount val="6"/>
                <c:pt idx="0" formatCode="#,##0.00">
                  <c:v>3.2001809277777178</c:v>
                </c:pt>
                <c:pt idx="1">
                  <c:v>1.9447086355889709</c:v>
                </c:pt>
                <c:pt idx="2" formatCode="General">
                  <c:v>1.85</c:v>
                </c:pt>
                <c:pt idx="3" formatCode="#,##0.00">
                  <c:v>3.8873899638887832</c:v>
                </c:pt>
                <c:pt idx="4">
                  <c:v>1.631743415949062</c:v>
                </c:pt>
                <c:pt idx="5">
                  <c:v>1.57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'1926-40_HP'!$S$22</c:f>
              <c:strCache>
                <c:ptCount val="1"/>
                <c:pt idx="0">
                  <c:v>closing price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val>
            <c:numRef>
              <c:f>'1926-40_HP'!$V$22:$AA$22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'1926-40_HP'!$S$23</c:f>
              <c:strCache>
                <c:ptCount val="1"/>
                <c:pt idx="0">
                  <c:v>opening price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val>
            <c:numRef>
              <c:f>'1926-40_HP'!$V$23:$AA$23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ysClr val="windowText" lastClr="000000"/>
              </a:solidFill>
              <a:prstDash val="sysDot"/>
            </a:ln>
          </c:spPr>
        </c:hiLowLines>
        <c:axId val="185654544"/>
        <c:axId val="185656720"/>
      </c:stockChart>
      <c:catAx>
        <c:axId val="18565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Māori                                                                Pacific</a:t>
                </a:r>
              </a:p>
            </c:rich>
          </c:tx>
          <c:layout>
            <c:manualLayout>
              <c:xMode val="edge"/>
              <c:yMode val="edge"/>
              <c:x val="0.27637425925925901"/>
              <c:y val="0.9337739207037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85656720"/>
        <c:crosses val="autoZero"/>
        <c:auto val="1"/>
        <c:lblAlgn val="ctr"/>
        <c:lblOffset val="100"/>
        <c:noMultiLvlLbl val="0"/>
      </c:catAx>
      <c:valAx>
        <c:axId val="1856567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RR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856545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0015-7851-4328-B5B9-20C06CECB53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9941-E909-4A9C-8F46-3C55E00B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1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Increasing over time</a:t>
            </a:r>
          </a:p>
          <a:p>
            <a:r>
              <a:rPr lang="en-NZ" dirty="0" smtClean="0"/>
              <a:t>Large ethnic differences</a:t>
            </a:r>
          </a:p>
          <a:p>
            <a:r>
              <a:rPr lang="en-NZ" dirty="0" smtClean="0"/>
              <a:t>Poor survival overall with some evidence of ethnic differences</a:t>
            </a:r>
            <a:r>
              <a:rPr lang="en-NZ" baseline="0" dirty="0" smtClean="0"/>
              <a:t> in survival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Whitehead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altLang="en-US" dirty="0" smtClean="0"/>
              <a:t>Occupational exposures: </a:t>
            </a:r>
            <a:r>
              <a:rPr lang="en-NZ" altLang="en-US" dirty="0" err="1" smtClean="0"/>
              <a:t>esp</a:t>
            </a:r>
            <a:r>
              <a:rPr lang="en-NZ" altLang="en-US" dirty="0" smtClean="0"/>
              <a:t> in newly industrialised countries </a:t>
            </a:r>
            <a:r>
              <a:rPr lang="en-NZ" altLang="en-US" dirty="0" err="1" smtClean="0"/>
              <a:t>eg</a:t>
            </a:r>
            <a:r>
              <a:rPr lang="en-NZ" altLang="en-US" dirty="0" smtClean="0"/>
              <a:t> asbestos and heavy metals</a:t>
            </a:r>
          </a:p>
          <a:p>
            <a:pPr eaLnBrk="1" hangingPunct="1"/>
            <a:r>
              <a:rPr lang="en-NZ" altLang="en-US" dirty="0" smtClean="0"/>
              <a:t>Environmental pollution air; water; soil </a:t>
            </a:r>
            <a:r>
              <a:rPr lang="en-NZ" altLang="en-US" dirty="0" err="1" smtClean="0"/>
              <a:t>est</a:t>
            </a:r>
            <a:r>
              <a:rPr lang="en-NZ" altLang="en-US" smtClean="0"/>
              <a:t> 1-4% of cancers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9941-E909-4A9C-8F46-3C55E00BAA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72225" y="0"/>
            <a:ext cx="2771775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372225" cy="700088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275606"/>
            <a:ext cx="6372225" cy="386789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60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5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04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25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94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03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90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3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3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3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26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5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2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7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03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3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9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40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1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4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60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48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9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80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97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1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31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38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47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782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90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18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5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25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4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67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1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9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6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60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02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02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07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86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2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8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5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64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3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15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CAAD-4F73-40E2-9C44-FEF8D893ADD0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4591-0306-4390-8DC2-F0199EFA3F23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A4D2-98E3-472D-94F0-87EB5150EF4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7923-69A6-4010-A25C-3F72F436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7" r:id="rId17"/>
    <p:sldLayoutId id="2147483728" r:id="rId18"/>
    <p:sldLayoutId id="214748373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CAAD-4F73-40E2-9C44-FEF8D893ADD0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4591-0306-4390-8DC2-F0199EFA3F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4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CAAD-4F73-40E2-9C44-FEF8D893ADD0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4591-0306-4390-8DC2-F0199EFA3F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CAAD-4F73-40E2-9C44-FEF8D893ADD0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4591-0306-4390-8DC2-F0199EFA3F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CAAD-4F73-40E2-9C44-FEF8D893ADD0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4591-0306-4390-8DC2-F0199EFA3F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CAAD-4F73-40E2-9C44-FEF8D893ADD0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10/09/2015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4591-0306-4390-8DC2-F0199EFA3F23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6000" dirty="0" smtClean="0">
                <a:solidFill>
                  <a:srgbClr val="FFFF00"/>
                </a:solidFill>
              </a:rPr>
              <a:t>Preventing cancer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14650"/>
            <a:ext cx="7560840" cy="131445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Diana Sarfati</a:t>
            </a:r>
          </a:p>
          <a:p>
            <a:r>
              <a:rPr lang="en-NZ" sz="2400" dirty="0" smtClean="0">
                <a:solidFill>
                  <a:schemeClr val="bg1"/>
                </a:solidFill>
              </a:rPr>
              <a:t>Director, Cancer Control and Screening Research Group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-20538"/>
            <a:ext cx="4968553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307975" y="-6556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AQEBAQEA8QDw8QEBASDxUQDw8QEBQPFBAVFBUQFBQXHCYeFxsjGRQUHy8gIycpLSwsFR4xNTAqNSYrLikBCQoKDgwOGg8PGjAkHyQ1LTQ1MDIvLCovMi4pKiwvLywwLCkpKSwqLywsKiopKSwsLCwsLSwsLCwsLCwsLCwsLP/AABEIALEBHAMBIgACEQEDEQH/xAAcAAEAAgIDAQAAAAAAAAAAAAAAAQcFBgIDBAj/xAA+EAACAQMBBAgDBQcEAgMAAAABAgADBBEhBQYSMQcTQVFhcYGRIjKhFCNCUsFDYnKCkrHRM8Lh8KKyJJPS/8QAGwEBAAIDAQEAAAAAAAAAAAAAAAMEAgUGAQf/xAAxEQACAgEBBQYGAQUBAAAAAAAAAQIDEQQFEiExQRNRYaGx8CJxgZHB0eEUMkKy8VL/2gAMAwEAAhEDEQA/AKNiIgCTIkwCJMRAIiIgExIiATEiTAEREAREQBERAEREAREQBERAEREAiJMiAIiIBMSJMAiJMiAJkqKgome49uPxNMbMrbsnVpxYzwnu5cbeEAxUREAREQCYkRAERJgERJiAIiIAiIgHbbMAw4vlzr5TaxuG1UBqFRdRkBjNPnqpbSrIMLVdQOWGIla+FksOuWH9y5p7aopxtjlGar9H1+v7AuO9GDTjZbiXlRwnUsmupYYAnTYb531Egpc1Djsc8a+xlzbmb0/brVazIFqI3BVwNM6fEPDWarW6rWaWG81FrvWfQuUVaW6Xwp/JsoK6oGm7owIZGZSCMEEHGs6p9C707s212rpVoqtTXhqKAHB7DmUvtDc+5pcZC9YtNircPMc9ceksaLalepWH8LRBfoLIfFDijBRJIkTamvESQsiAIiJ6eCIiAREmIBEmREAmRJkQBMtblhTp4H4T2/vt4GYmdwuNAOFdBjkf8wDpiIgCIiAIiTAIiTIgCTIkwBERAEREAREkTw9JUS9ujfYTULLgYYeo6uw7s6/2lYbgbCW5ul6zHV0vjYH8RB0X3l+2KBQACCWOuOzScxtvU5xQvm/wbrQ07kHa+b5HG4oh+HHzcvMDQfSa1XtUpVapZhl25acgT/mZvbe1Vs7atct+zRmUd7clX1bAnzpdbauKrF3r1CzEk/G3M+E12z9nz1Kk08Ity1kdPzWSwd8Ny6VVGr2+FqKMsFxwsPLsMrF0IJB0I5zJWO8NxROVqsR2qxLKR3azybQuRUcuBw8WpHjOp0dN1C7Oct5dH+DV6u2m5dpBYl1R00qnCwYdhB/4m67w7j/AtxbDKOiuVGpAZQeIDt56iaOJdfR3tJbuxRP2ttikwPaoHwMPTT0kG07rNPGN1fTg/qZbPVdm9VZ1KZubV6Zw4I7R3Ed4PbOqX9d7lW9YMKtLKtk4GnC35lPYZVe++5LbPZWVuKjUYhOL5wQM4Pfp2zzR7Wq1MuzfCXqearQOpOUHleZqsTki5IHjMhf7FekivjKmbWU4xaT6lCNUpRckuRjZEmJmRkREQBERAEREAREQBESYBKrBE91vbaAdpnnukwcTBTTeCeVLjDeZ0SJM9lPZNZgGCEg8tJ7KSjzZHGEp/wBqyeMTeN29x1v7FqobqrinUZUJ1R0wDhh4EnWY7YW4teuw4x1adpPP0lx7C2OKNFKFIYUDX9SZotp7RVcVGmXxZNtotE+MrVw8T59v7GpQqvSqLw1EOGH6jwxrPPNn6SLunU2jX6sgqnBTJHIuigN9cj0msTcaex2VRnJYbSNXdFQslGPJMRESciEkGRJg9PRQ2hUpghHKZ58Jwfeb30Ub21Uu6drVdnpVmwnESSr4zzPYZXgE2/o22Sz3tGvjCUH4iewsFOBNfr4VOibmunn0LullbKxRi/8AnU3rpvvilrSog462sM+KonF/7MvtKVzLY6eH+9s1/drN7ilKoIkeyoKOmj459cfgw1Tbn9iIzETaFUib70W7TFJ6qlscXCfaaHOdOqV1BIPgZW1VC1FTrfUsaW7sbFNrJ9PptCmaYbIPlrKy6bLrjp2OPlzXz5gUwPoTPP0Zbe6ylVtXbLo3W08nUq2jD0IB/mmQ6QNnG4smKjL27CqB28OMOPbX+Wclp6f6TXRjPo/VcH5m9nXG/SudfvHQqm1bBz4iWjZbOWrYkOAcA/QSsbSnnA72EuzYVl/8VFPcAfLGM+2Jt9sWbii13kGy48HnkUXU5nHLJnGeradi1CtUouMNTcr5jsPqMGeWb2LUkmjRSTUmmJEmRMjEREQBERAEREAmIiAZazrjBcnVRrOi8tj1NKt2VGqe4bEzuyN1vt9mWtsfa7claiZx1iHVSPHs9JnbHc2vU2YKVai1GqC9SiHGCVLHGnZqGHt3zVWauqp5zylhruXHy6m4hTO6O73xyn3vh59CtpcuyLJDbUXUDBRT9JT1egyMyMCrKSCDzBEtno3vhXsTSzl6DFfHh5qfbI9JDtlPsYzjyT9T3ZUlG2UJdfwblsix4guANQJpPSD0otSetY2C9WEJp1q/42YaMKf5dcjPtjnLC2BqmBzBI+hnzxtR1F9WNVS6C6q9YAcEr1p4gD2HE1GydPC22UrFnBY2jbJPCeDGse3XJnGb/tbo8xbi92exvbNxxYAzWpntVlGuR2jnNCY6nTE6qm+FyzHp75GltpdeMvmcYiJYIBOyhSLMFAySQB5zrm1dGWz1r7TtkYZUF3x3lELD+0ius7OuU+5NklUVKaTMlsnotuKnC9UilTOM5+bHgJu2yralSuKVnQGFReJ+/Hie86mbDt+9CK5HyoD9Jre4NBj195U+aq5VP4VOpHqQP5TOMt1VuphKdj4LkvFnUVVQpXwLizXunS5DXVsg/DQYn+Zsf7JWRm1dJm0uu2jV1yKQWkP5Rk/+TGapOq0EHHTwT7vXic5qcdq174ExCzaNu7rGnSSrTGVZFbTuIzmT2XRrkoy6nldErItx6Gr4jE9ez9lV7h+CjSeq3cozjzPIesyW390K9ilM3DU1epqKatxOF/MeyeyurjJQb4vp1MY0zcXJLgYzZl+9vVSqhwyH3Hapl0bBu1uqS1MZSopVh5jBUyq7rd5vttK1X5qgp/8AmOLPtLe3fsEtwtunJKeSf3hzP1M57bNlcoRlH+5+nvkb3ZsbK9+L5L1KaNp1N1Upc+qrEDyV8D6S9LOmBRGOTUgw9syk7at19/WYftHrMPcsP7S89lU806Pd1ePcYxItst4rUueDLQ4UZNcsvyKn6QdmdaqXlMZIBp1wOeVYqr/Qg+k0SWpcUnp/aEOo658DzAyMfX3mobwbFApdeicOHCuANNQcH6TZ6DUqMVVLl0fz6fgq6/Sbzdsfqvya1IkkRNyaQiIiAIiIAiIgExEQDIbD27Xs6orUH4WHMc1YflYdol9bub+2+2KPDjqrmko6ymT2cuND2rn2zrPnWbh0csaNV7vX7p6FLHf17MpHspmp2npYWVOf+Xr3Jl7RWT7SMV/wy3S5u31T07pF+GoSlTA04wMg+oz7TWtx94/sN2jsfuamErj9wn5/NTr798uXfC1Stsy+VhxBKD1U7w9P4hj2+s+eguTgak6CQbLktTpHVZ04fT+CbWZqvVkeZ9PbMTqa+P2bkYPZryMo3pO3aq2e0bniRhRrVnrUHweBkqNx4Dcsgkgjwl4WS8FtbJUPxpQoox/eVAD9RNhptRuKPV11SoANQ6hgR34PZNPs/U/01kuvkWdbB2JSa+Z849HG+tXZ10q5L2tdlS4p8wQTjrFH515+IGPLfekHo5pXLVKluEp3IJOmFWr4MOXF+97989Gx+i2ztLxqvXCuoZ3pJj5KY1we8gaZjezbhpkuzcIwXOO7JOnsZY1OsVmojLTcH39/hjqZabS/A1by94KPurZ6TtTqKUdCVZWGCCOwzqnt2xtR7ms9Z/mc+yjQDx0ninVQ3t1b3M0c1FSe7yE2joyuur2tZEfiqlD5OjJ/umrzaujGxartS24RkUi1VvAIhwf6io9ZDqmlRPPc/QyqTc0l3lwbyUuJXHYz0Sf4GqDj9sGcLCgKFKlR5dWvCfME5PvmZy4tRwkOOY4ceZz/AJni2/ZlVWsuq4xU8GxjPrPn6k2tzxOshZHgmfPm8qkXl2G5i5rZ/wDsaYyWP0gbiXFStUvLZOuSoFaoiD7xX6teIgfiB56a6yuWUg4IwRoc889073R3wuqi4vos+By+pqlXY95AS7dzKS3ez7UMM/CaTeaMV/tiUlLt6EvitVX8t3Vx5dWhlDbUc0KS5przLWzrNycvk/I3Kz2LRs0FOjTWmvbgDJPaSe0ykOkp3qbWqo3YaKJ/CaaEfVjL92k3xKD2lvpiaVtfcNbjadG8f/SCUyw/NVR8AHwxw+00OztRGi6Vlnc/uXba5W1pHfdbool+183PqKdOkuOTBSrP7YA9ZL2rUkuK5JYmi5XTGAqkn/vhM9vptMULepXWmanUgkqOZXt/zKR2l0pX9YuA6U6LoyGmqKy8DAg/EwznB5z3T6S/VvKawsLj3LoTf1cKa1lcWYTdWsFvbYnkayI3k54D/wC0+gdlvgFO1eX6z5z2UD19HHPraWPPjGJ9H08IWYc1Kn+ri/xLu3licH4P35lfZrzVKPiavt/ZWXrZOCWV1xprrp7H6CYU0SqujIWRsZB7gcggze9u0QyGoqltNQoyZpF7tNEpOeLLN8KqeYJ5k+Uoaec5Ld5m3TTjkw+39yqL0HrUMrWRC5UHIZVGTp34ldy09m3TJQurqppSpUKgXPJqrLwIg7/iYSrJ0uzZ2NSjN5x7x9OBz20owU4uKw3zEiTIm1NWIiIAiIgExEQBLR6JLClWtbtCfvOuot3kAKSj+/EJV0z+5G8LWN5Sqg/dswp1x2GkxAOfL5h5Slr6ZXUSjB8ef24lnS29napMvKvZk0bqg+vHbVV07VamRkSstzNw2+38dYZoW4NXJ5M4PwKfXX+WW7tVhwiqoyaXEKijm1EjD48QNfeYvZzhXrUwM5WmwI5MhJww9Jx9GqsorlGPU6CVUbsTkuK9/wAmP3r2gy0SynXiUaeQmdtKrNbI2SH4AcjnnE8G0Njipy1QkFh3HEyzgLRx2Bf0kDadaS5k0uawYlr7gtLu6IHWfDRU+gZh/aab0lp1llSr0/lbAbw+IHB+vtMvtS6zs25UfhukJ/hdAP0M8u7lIX1hXtjrplfByuD9ce8vUxVTjd/5a+xhZ8SlDv8A1gpmDPYmyqz1uoSk71uIrwKpLZB7pt27vRNd1nLXam0t0bFRmKmo2gPBTUZycEanQeOMTrrdTVUszkkczGmcnhIwO6+59xfvw0hw01x1lRh8C+HifCXfuVuVbbMFSpTzUuWpcHG55LxBjheQ5D2nbaC3tqS0aCLTpIMKB9ST2k9pknaeeRnIazaduobUeEe79m+p0ChHiuIutr/f00J72PnNgp1A1NgcEfoZWG39ocNYODyEzG7+9ofq0J+c8HqeX1xKj08lBTSLdtcXhLoZ64Y02o8A+FuLP8p/xNJ6XdgWf2UXoC0bouqjhAHXZOvEO8DJz4TdKlcdcKLcwBg9zY/5mjdKNpTqUnLuWrUVpJbpkhUGQ1ViO1mzjwCiT7Ok46iDy1+f47yDVQc6nwy8FRGXn0QUjQoW4bRnqVapHgVAH0AlX7qbB6xzXqpm3oqzt3M6lQqH1b6GWhuhdEslQ/CuGx2Zyf8AE3W178x3I9Gm/n3FLQaZ7spy6ppfs3TeysErW5Gi1FfH8QIyPqJ6rqxNWjRVDwstWjUPiq1FZ19VzMNvYTVo2RXUi54D4Coh/wDzMlZbXUVaaZ1bi4PHgIJX2mgm476kuvtljdl2MUuccnRtDhY1EYAqchgeRB0InznvXsM2d1VofhDZpnvpNqp9tPSfQ+86mjdKf2VZGKnsyMEr/Y+s0bpE3XN5RFWkua9EaY5vT7V/US/s696W/cnyftMx1FCvoUoc17aKx3Qtusv7ROzr6ZPkrcR+gl/Wn3laqvfQJ9VqU8H6n3lS9GuwqguHuaiMi29N8cQIzUZSo59wJln7nXHWV6rdi27Z9XpybasldfiPKK837RjooOqhyfNv9GF3p3gqUmFCkxViqk8PzFm5L/3vmDrbADVUNX4cgEoDrkjJBPnMjsdVudq3Vw2tK0oioM8uNgFp/wC4/wAs1neXeNh9oZThj92ngW5n0GZHRTJONdfB4WX8y7K6KUpS5L8GO353nFXhs7fAtqJ+Lh5VKo0z5DJA8ye6ahJJkTqaKY0wUI+/E5i62Vs3OQiIkxEIiIAiIgExEQBAic0pE8hB6k3yPoDd7abXdWiFYhepp16hH5SinHqWAm52mzbdflpcPCCq4JICnXGD2ayreiW4KvUVyMtYqEHbmmykj+nX0m2X++9GgQjNqZwt9PZ27kVk6N79q4cOXgZcUsV3UaroD54/5Ew+39oLTR14hpkc5hLTfan1tRi+jEHOeWfh/WaDt/eOrlqbZ5nXmCM8wY0+issnutYJ5SjV8Un0Nk2ZeCsLy2J/1bYVF/jpPnPs2fSZ/o1UU7UnGGF1VWp7KR9CPYytd29ppTuqVetVWmgyjLkFirqVJP5Rrn0mTHSF1LsLcqEHJfwOAeZJ5nxmyv0lks11rufhle0Qq6ElvSeC2L1aYqcdFKau+A7hQHI8W5zE7ybzKSFVvhpjhHiRzM1Sw39oXWUao1lXYHDcJqUGPiuQVPl7TjfbvsU4vtlo3bkVKgJ9Cs1y0jhLF3AsQlBpOHHB7E2v1jBUBZicAKMkmbHQ3SuSuWq0UJHylmZh4HAx9Zo+xd4KNoxUNk9rDGp85nl6S6C/i1mdtFieK4cDJ2NrhJIxm9G695SDNwiqvfTOT/SdZO6mzGtrC5vqq4rrUNOgrc6fwgmoR3nOB5Hvnpuukqm4IE1ypvRxJeozfDVp0yPB1cj+zn2lquOonX2c44XD1IZOGVJy4lhU75aoo184NRFdT2HIHEh8Qc+k03pE2fVNXrgCaVY5z2LUx8Snu7x5+E6NjbwGns4VSpqU7e46qsudepqjiV1J/Er6DvBI8RnLbbtvc08Urig+RhqVwQoZefCyvqCOwjPnIIVWaW3fSyk2vfd0ZJv12x3c4eDW91q7UKN6NGASgccx8TnMytHbvBT4zppgCegqUpXNOna29uDTDlzcUmDMHHzHiJwATNVpbYoUHDu/2uqpyAgK26HzOrn0A85a3FqJSlu+8Lu4L7mKkqklnh7+pbey9oM1qeMYZRxDi04Xx8Oe7Qn3mpXO16vUdcoIrWlZKhXt4cgMPLl7zD3m+dX7EKg+E1a9XCkA5AVB+png3W30KVCtXhKtgDiAxzHw6/8AdJBXobYxlZu5w+Xy5o9ldXndzzLv3gUV7bA+bq1q0s6Ybgxj1Vj9JgdimoRhkOV0ONQZ4bffIVFbjGaa0s8SfFjLgDAHMYM9mztr0AuVrJjxYA+x1mus3/8AJGVVbrg4mSv9361akyUVSlx82qMEUeOBkn2mM2lbpsnZ1wtOp11xVUCrUxwgKdAqDmBk8zzz7ctob929JT95xHuXWaJc74i9uDQYEU69OpSGdPiK5X6jHmRLemhY48I8Obfh1x9CGSeV2j+S8emTHLvGLaxfgP317VXi8KNBeEe7M3tNP2jcs4ye1y3ricLt30ptqaRZR5Z1+v8Aec0bTDKfUGdTVTGv4lzfteRqLLXZmPL99THxPbe2YVVqL8jHB/dbnj21HrPHLcZKSyijODg8MiIiZGAiIgCIiATESVXJA7ziAETJmUtK4yByA/7mY6oQNB2SBUwMCRyjvosVz7Nm47C3iWjdUqvIKtQc+VPqmUk+Y/vMLtTbTVnJJPDnv1HiJhg0cUgjpYRlv9SaWsnKODMWxcq4D0yGXGvGG7CNMY7Ji6tZu1j3c9JypXHCJ0s2ZNCGGyK2xSikiIkRJSsclbE7jdvy42x/EZ55M8aTMlJrkdnWyDUnCRGBvM7Fqkcjiczck5HfznTEYQU2jdN0F62x2rRPbSosv8SlyD7gTTczaNzb0U6N9n8VKmB/U01it8x8zKdCautXTK/1Rcuw6a5dePqZLd+viqVz/q06lM+qHH1AngqsQTrItavC6N+VgfrJux8bY5ZMsbuJt95Dv5qS7n6nFrpyApduFc8I4jwjPPAnXIiSJYIG2+Z20rl0+V2XPPhYjPtPfa7TqNjL4I7Tk585i5yU4mM4KXQlrtlB8+Btmy9pUah6utTXi7Crumf6SJ59s2iUHStQBXhYMCWZiGByNSfCYYvoHX5lIz5TL/blqJwt+IaecoOpwnvRzjqjaRtVkXGWM9GYW8vDUqPUIALsWIXIAJPZkzhTuWHbkdoOonGsmCROuX1FYwamU5KWc8TOWS9bRrp+5xrnsdCDz8V4hMGRjSemzvTT48DPHTdPLiGMxf4LBx+NFY/xcm+oPvMIRcZNdGS2zVkE+qPNIkyJMVhERAEREATkjYIPcZxiASTIiIAiIgCIiAIiIAkyIgCIiAIiIB6ra7KK6j8WM+k8zGRE8SSeTJybSQnJ2yczjE9PMiIiDwREQDkrkZHfOS1iJ1xPMI9Umjsq1eKdcRCWA3kTkz5AHdy98zjE9PBERAEREAREQBERAEREAREQBERAEREAREQBERAEREAREQBERAEREAREQBERAEREAREQBERAEREAREQBERAEREAREQBERAEREAREQBERAEREAREQBERAEREAREQBERAEREAREQBERAEREA//2Q=="/>
          <p:cNvSpPr>
            <a:spLocks noChangeAspect="1" noChangeArrowheads="1"/>
          </p:cNvSpPr>
          <p:nvPr/>
        </p:nvSpPr>
        <p:spPr bwMode="auto">
          <a:xfrm>
            <a:off x="460375" y="-5032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: Proportion of adults in each BMI category, 2011–2013" title="Figure 1: Proportion of adults in each BMI category, 2011–20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4284" r="30473" b="8420"/>
          <a:stretch/>
        </p:blipFill>
        <p:spPr bwMode="auto">
          <a:xfrm>
            <a:off x="899592" y="714478"/>
            <a:ext cx="4968552" cy="42743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04368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chemeClr val="accent1">
                    <a:lumMod val="50000"/>
                  </a:schemeClr>
                </a:solidFill>
              </a:rPr>
              <a:t>Proportion of adults in each BMI category, 2011–2013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6664" y="4443958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prstClr val="black"/>
                </a:solidFill>
              </a:rPr>
              <a:t>Ministry of Health.  2015. Understanding excess body weight. NZ Health Survey.</a:t>
            </a:r>
          </a:p>
        </p:txBody>
      </p:sp>
    </p:spTree>
    <p:extLst>
      <p:ext uri="{BB962C8B-B14F-4D97-AF65-F5344CB8AC3E}">
        <p14:creationId xmlns:p14="http://schemas.microsoft.com/office/powerpoint/2010/main" val="568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Adult obesity rate, 1977*–2012/13</a:t>
            </a:r>
          </a:p>
        </p:txBody>
      </p:sp>
      <p:pic>
        <p:nvPicPr>
          <p:cNvPr id="4" name="Picture 3" title="Figure 9: Adult obesity rate, 1977*–2012/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2" b="15250"/>
          <a:stretch/>
        </p:blipFill>
        <p:spPr bwMode="auto">
          <a:xfrm>
            <a:off x="1547664" y="987574"/>
            <a:ext cx="6048672" cy="3684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6664" y="4659982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>
                <a:solidFill>
                  <a:prstClr val="black"/>
                </a:solidFill>
              </a:rPr>
              <a:t>Ministry of Health.  2015. Understanding excess body weight. NZ Health Survey.</a:t>
            </a:r>
          </a:p>
        </p:txBody>
      </p:sp>
    </p:spTree>
    <p:extLst>
      <p:ext uri="{BB962C8B-B14F-4D97-AF65-F5344CB8AC3E}">
        <p14:creationId xmlns:p14="http://schemas.microsoft.com/office/powerpoint/2010/main" val="3138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>
                <a:solidFill>
                  <a:srgbClr val="FFFF00"/>
                </a:solidFill>
              </a:rPr>
              <a:t>3</a:t>
            </a:r>
            <a:r>
              <a:rPr lang="en-NZ" sz="4700" dirty="0" smtClean="0">
                <a:solidFill>
                  <a:srgbClr val="FFFF00"/>
                </a:solidFill>
              </a:rPr>
              <a:t>. Exercise regularly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Will reduce your chances of developing colon and breast cancers.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Plus you’ll be at reduced risk of heart disease, diabetes and osteoarthritis.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0" descr="https://encrypted-tbn2.gstatic.com/images?q=tbn:ANd9GcTEKrOjTKo9EOiIy-7UvWPD5RtWGs8Z6qfzh-VZu3sdUnkUe2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17" y="555526"/>
            <a:ext cx="273616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capitaleap.org/wp-content/uploads/2014/03/one-hal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66" y="627534"/>
            <a:ext cx="49244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ox 6: Adults who were physically active for at least 30 minutes on five or more days in the last week"/>
          <p:cNvPicPr/>
          <p:nvPr/>
        </p:nvPicPr>
        <p:blipFill rotWithShape="1">
          <a:blip r:embed="rId2"/>
          <a:srcRect l="1786" t="2001" b="3292"/>
          <a:stretch/>
        </p:blipFill>
        <p:spPr bwMode="auto">
          <a:xfrm>
            <a:off x="827584" y="771550"/>
            <a:ext cx="727280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147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FF0000"/>
                </a:solidFill>
              </a:rPr>
              <a:t>Adults who were physically active for at least 30 minutes on five or more days in the last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4696" y="4579263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prstClr val="black"/>
                </a:solidFill>
              </a:rPr>
              <a:t>Ministry of Health. Key Results 2013/2014: NZ Health Survey </a:t>
            </a:r>
          </a:p>
        </p:txBody>
      </p:sp>
    </p:spTree>
    <p:extLst>
      <p:ext uri="{BB962C8B-B14F-4D97-AF65-F5344CB8AC3E}">
        <p14:creationId xmlns:p14="http://schemas.microsoft.com/office/powerpoint/2010/main" val="4796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 smtClean="0">
                <a:solidFill>
                  <a:srgbClr val="FFFF00"/>
                </a:solidFill>
              </a:rPr>
              <a:t>4. Drink little or no alcohol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Drinking alcohol is related to increased risk of breast, colon and liver cancers.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Even a little bit increases the risk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upload.wikimedia.org/wikipedia/commons/thumb/4/4f/Interesting_alcoholic_beverages.jpg/217px-Interesting_alcoholic_bever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518"/>
            <a:ext cx="2739898" cy="18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>
                <a:solidFill>
                  <a:srgbClr val="FFFF00"/>
                </a:solidFill>
              </a:rPr>
              <a:t>5</a:t>
            </a:r>
            <a:r>
              <a:rPr lang="en-NZ" sz="4700" dirty="0" smtClean="0">
                <a:solidFill>
                  <a:srgbClr val="FFFF00"/>
                </a:solidFill>
              </a:rPr>
              <a:t>. Eat a healthy and varied diet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Keep calories in healthy range.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Eat plenty of plant-based foods including fruit, nuts and whole grains.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Keep diet low in salt and processed meats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Associated with lower risk of cancers of breast, colon, oesophagus and stomach.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Plus you’ll lower your risk of heart disease and diabetes.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s://encrypted-tbn2.gstatic.com/images?q=tbn:ANd9GcQWLjxp1xRctJhlh_O3YV7knf2_ME8pnkaCsnPj3BPzU4fgX5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42" y="627534"/>
            <a:ext cx="2642031" cy="188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 smtClean="0">
                <a:solidFill>
                  <a:srgbClr val="FFFF00"/>
                </a:solidFill>
              </a:rPr>
              <a:t>6. Avoid excess sun exposure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Sun in NZ is particularly harsh.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Causes thousands of skin cancers every year.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Keep out of the sun in the middle of the day, wear protective clothing, sun glasses, a hat and sunscreen (you know the drill)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beach ohope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100" name="Picture 4" descr="http://www.nzsurfguide.co.nz/sites/default/files/NZ-Surf-Guide-Ohope-Beach-W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8"/>
            <a:ext cx="2985823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0923" y="7937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>
                <a:solidFill>
                  <a:srgbClr val="FFFF00"/>
                </a:solidFill>
              </a:rPr>
              <a:t>7</a:t>
            </a:r>
            <a:r>
              <a:rPr lang="en-NZ" sz="4000" dirty="0" smtClean="0">
                <a:solidFill>
                  <a:srgbClr val="FFFF00"/>
                </a:solidFill>
              </a:rPr>
              <a:t>. Get regular (evidence-based) screening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There is good evidence that regular, organised screening reduces risk of dying from breast, cervical and bowel cancers.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Cervical and bowel cancer screening can actually </a:t>
            </a:r>
            <a:r>
              <a:rPr lang="en-NZ" sz="2800" smtClean="0">
                <a:solidFill>
                  <a:schemeClr val="bg1"/>
                </a:solidFill>
              </a:rPr>
              <a:t>prevent cancer</a:t>
            </a: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Be aware of risks and benefits of screening.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beach ohope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5" name="Picture 2" descr="Image result for screening for breast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creening for breast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2592731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 smtClean="0">
                <a:solidFill>
                  <a:srgbClr val="FFFF00"/>
                </a:solidFill>
              </a:rPr>
              <a:t>8. Avoid chronic infections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Hepatitis B and C cause liver cancer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Human papilloma virus causes cervical cancer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Helicobacter Pylori causes stomach cancer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beach ohope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" name="Picture 14" descr="Bacteria Nanoschematic Wallpaper 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3518"/>
            <a:ext cx="2520280" cy="15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4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85800" y="2223542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057400" y="2223542"/>
            <a:ext cx="198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419600" y="2223542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019800" y="2223542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6400" y="199494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sz="2400" dirty="0">
                <a:solidFill>
                  <a:srgbClr val="FFFF00"/>
                </a:solidFill>
                <a:latin typeface="Times New Roman" pitchFamily="18" charset="0"/>
              </a:rPr>
              <a:t>A</a:t>
            </a:r>
            <a:endParaRPr lang="en-AU" alt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38600" y="199494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sz="2400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  <a:endParaRPr lang="en-AU" alt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638800" y="199494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sz="2400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  <a:endParaRPr lang="en-AU" alt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629400" y="2223542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629400" y="1461542"/>
            <a:ext cx="533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629400" y="2223542"/>
            <a:ext cx="4572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239000" y="123294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>
                <a:solidFill>
                  <a:srgbClr val="FF0000"/>
                </a:solidFill>
                <a:latin typeface="Times New Roman" pitchFamily="18" charset="0"/>
              </a:rPr>
              <a:t>D1 Cure</a:t>
            </a:r>
            <a:endParaRPr lang="en-AU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086600" y="1994942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sz="1600">
                <a:solidFill>
                  <a:srgbClr val="FF0000"/>
                </a:solidFill>
                <a:latin typeface="Times New Roman" pitchFamily="18" charset="0"/>
              </a:rPr>
              <a:t>D2 Disability</a:t>
            </a:r>
            <a:endParaRPr lang="en-AU" altLang="en-US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62800" y="2756942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>
                <a:solidFill>
                  <a:srgbClr val="FF0000"/>
                </a:solidFill>
                <a:latin typeface="Times New Roman" pitchFamily="18" charset="0"/>
              </a:rPr>
              <a:t>D3 Death</a:t>
            </a:r>
            <a:endParaRPr lang="en-AU" alt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76400" y="1232942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Times New Roman" pitchFamily="18" charset="0"/>
              </a:rPr>
              <a:t>Onset of disease</a:t>
            </a:r>
            <a:endParaRPr lang="en-AU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038600" y="1004342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Times New Roman" pitchFamily="18" charset="0"/>
              </a:rPr>
              <a:t>Early detection</a:t>
            </a:r>
            <a:endParaRPr lang="en-AU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562600" y="699542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Times New Roman" pitchFamily="18" charset="0"/>
              </a:rPr>
              <a:t>Onset of symptoms and/or signs</a:t>
            </a:r>
            <a:endParaRPr lang="en-AU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066800" y="1613942"/>
            <a:ext cx="0" cy="5334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828800" y="1613942"/>
            <a:ext cx="0" cy="4572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191000" y="1690142"/>
            <a:ext cx="0" cy="3810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791200" y="1613942"/>
            <a:ext cx="0" cy="4572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1219200" y="2375942"/>
            <a:ext cx="0" cy="12954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066800" y="3747542"/>
            <a:ext cx="18288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rgbClr val="00B050"/>
                </a:solidFill>
                <a:latin typeface="Times New Roman" pitchFamily="18" charset="0"/>
              </a:rPr>
              <a:t>Primary prevention</a:t>
            </a:r>
            <a:endParaRPr lang="en-AU" altLang="en-US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267200" y="3671342"/>
            <a:ext cx="1295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Times New Roman" pitchFamily="18" charset="0"/>
              </a:rPr>
              <a:t>Secondary prevention</a:t>
            </a:r>
          </a:p>
          <a:p>
            <a:pPr eaLnBrk="1" hangingPunct="1">
              <a:spcBef>
                <a:spcPct val="50000"/>
              </a:spcBef>
            </a:pPr>
            <a:endParaRPr lang="en-AU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248400" y="3671342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>
                <a:solidFill>
                  <a:schemeClr val="bg1"/>
                </a:solidFill>
                <a:latin typeface="Times New Roman" pitchFamily="18" charset="0"/>
              </a:rPr>
              <a:t>Tertiary prevention</a:t>
            </a:r>
            <a:endParaRPr lang="en-AU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4876800" y="2452142"/>
            <a:ext cx="0" cy="11430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V="1">
            <a:off x="6400800" y="2375942"/>
            <a:ext cx="0" cy="129540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18971" y="1201985"/>
            <a:ext cx="1316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altLang="en-US" dirty="0" smtClean="0">
                <a:solidFill>
                  <a:schemeClr val="bg1"/>
                </a:solidFill>
                <a:latin typeface="Times New Roman" pitchFamily="18" charset="0"/>
              </a:rPr>
              <a:t>Exposure</a:t>
            </a:r>
            <a:endParaRPr lang="en-AU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3892288"/>
              </p:ext>
            </p:extLst>
          </p:nvPr>
        </p:nvGraphicFramePr>
        <p:xfrm>
          <a:off x="-13697" y="897404"/>
          <a:ext cx="637222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08520" y="0"/>
            <a:ext cx="6372225" cy="700088"/>
          </a:xfrm>
        </p:spPr>
        <p:txBody>
          <a:bodyPr>
            <a:noAutofit/>
          </a:bodyPr>
          <a:lstStyle/>
          <a:p>
            <a:r>
              <a:rPr lang="en-US" dirty="0" smtClean="0"/>
              <a:t>Stomach cancer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Age-</a:t>
            </a:r>
            <a:r>
              <a:rPr lang="en-US" sz="2000" dirty="0" err="1" smtClean="0">
                <a:solidFill>
                  <a:schemeClr val="bg1"/>
                </a:solidFill>
              </a:rPr>
              <a:t>standardised</a:t>
            </a:r>
            <a:r>
              <a:rPr lang="en-US" sz="2000" dirty="0" smtClean="0">
                <a:solidFill>
                  <a:schemeClr val="bg1"/>
                </a:solidFill>
              </a:rPr>
              <a:t> incidence rates per 100,000: Males 25+ </a:t>
            </a:r>
            <a:r>
              <a:rPr lang="en-US" sz="2000" dirty="0" err="1" smtClean="0">
                <a:solidFill>
                  <a:schemeClr val="bg1"/>
                </a:solidFill>
              </a:rPr>
              <a:t>yr</a:t>
            </a:r>
            <a:r>
              <a:rPr lang="en-US" sz="2000" dirty="0" smtClean="0">
                <a:solidFill>
                  <a:schemeClr val="bg1"/>
                </a:solidFill>
              </a:rPr>
              <a:t> +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7839"/>
            <a:ext cx="768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dirty="0">
                <a:solidFill>
                  <a:prstClr val="white"/>
                </a:solidFill>
              </a:rPr>
              <a:t>Blakely T, et al. (2010) </a:t>
            </a:r>
            <a:r>
              <a:rPr lang="en-NZ" sz="1100" i="1" dirty="0">
                <a:solidFill>
                  <a:prstClr val="white"/>
                </a:solidFill>
              </a:rPr>
              <a:t>Cancer Trends: Trends in Incidence by Ethnic and Socioeconomic Group, New Zealand 1981–2004. </a:t>
            </a:r>
            <a:r>
              <a:rPr lang="en-NZ" sz="1100" dirty="0">
                <a:solidFill>
                  <a:prstClr val="white"/>
                </a:solidFill>
              </a:rPr>
              <a:t>Wellington</a:t>
            </a:r>
          </a:p>
        </p:txBody>
      </p:sp>
      <p:pic>
        <p:nvPicPr>
          <p:cNvPr id="12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>
          <a:xfrm>
            <a:off x="6372225" y="-1"/>
            <a:ext cx="2771775" cy="4857839"/>
          </a:xfrm>
        </p:spPr>
      </p:pic>
      <p:cxnSp>
        <p:nvCxnSpPr>
          <p:cNvPr id="4" name="Straight Connector 3"/>
          <p:cNvCxnSpPr/>
          <p:nvPr/>
        </p:nvCxnSpPr>
        <p:spPr>
          <a:xfrm>
            <a:off x="1115616" y="3579862"/>
            <a:ext cx="4176464" cy="28803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1560" y="2571750"/>
            <a:ext cx="4248472" cy="576064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1851670"/>
            <a:ext cx="4104456" cy="1152128"/>
          </a:xfrm>
          <a:prstGeom prst="line">
            <a:avLst/>
          </a:prstGeom>
          <a:ln w="25400">
            <a:solidFill>
              <a:srgbClr val="DF1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"/>
    </mc:Choice>
    <mc:Fallback xmlns="">
      <p:transition spd="slow" advTm="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 smtClean="0"/>
              <a:t>What causes stomach cancer?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1397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Stomach cancer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267744" y="2001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Helicobacter Pylori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3928" y="2324365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 smtClean="0"/>
              <a:t>Estimated </a:t>
            </a:r>
            <a:r>
              <a:rPr lang="en-NZ" dirty="0" err="1" smtClean="0"/>
              <a:t>seroprevalence</a:t>
            </a:r>
            <a:r>
              <a:rPr lang="en-NZ" dirty="0" smtClean="0"/>
              <a:t> of H Pylori by birth cohort and ethnicity in New Zealand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0681440"/>
              </p:ext>
            </p:extLst>
          </p:nvPr>
        </p:nvGraphicFramePr>
        <p:xfrm>
          <a:off x="-5959" y="627534"/>
          <a:ext cx="637222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59982"/>
            <a:ext cx="6372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 smtClean="0">
                <a:solidFill>
                  <a:prstClr val="white"/>
                </a:solidFill>
              </a:rPr>
              <a:t>McDonald A, Sarfati D, Baker M, Blakely T </a:t>
            </a:r>
            <a:r>
              <a:rPr lang="en-NZ" sz="1350" b="1" dirty="0">
                <a:solidFill>
                  <a:prstClr val="white"/>
                </a:solidFill>
              </a:rPr>
              <a:t>Trends in</a:t>
            </a:r>
            <a:r>
              <a:rPr lang="en-NZ" sz="1350" b="1" i="1" dirty="0">
                <a:solidFill>
                  <a:prstClr val="white"/>
                </a:solidFill>
              </a:rPr>
              <a:t> Helicobacter pylori </a:t>
            </a:r>
            <a:r>
              <a:rPr lang="en-NZ" sz="1350" b="1" dirty="0">
                <a:solidFill>
                  <a:prstClr val="white"/>
                </a:solidFill>
              </a:rPr>
              <a:t>infection among Māori, Pacific and European birth cohorts in New </a:t>
            </a:r>
            <a:r>
              <a:rPr lang="en-NZ" sz="1350" b="1" dirty="0" smtClean="0">
                <a:solidFill>
                  <a:prstClr val="white"/>
                </a:solidFill>
              </a:rPr>
              <a:t>Zealand. Paper under review</a:t>
            </a:r>
            <a:endParaRPr lang="en-NZ" sz="1350" dirty="0">
              <a:solidFill>
                <a:prstClr val="white"/>
              </a:solidFill>
            </a:endParaRPr>
          </a:p>
          <a:p>
            <a:r>
              <a:rPr lang="en-NZ" dirty="0" smtClean="0">
                <a:solidFill>
                  <a:prstClr val="white"/>
                </a:solidFill>
              </a:rPr>
              <a:t> </a:t>
            </a:r>
            <a:endParaRPr lang="en-NZ" dirty="0">
              <a:solidFill>
                <a:prstClr val="white"/>
              </a:solidFill>
            </a:endParaRP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1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"/>
    </mc:Choice>
    <mc:Fallback xmlns="">
      <p:transition spd="slow" advTm="9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NZ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55526"/>
            <a:ext cx="7524328" cy="4176464"/>
            <a:chOff x="0" y="0"/>
            <a:chExt cx="4506712" cy="3174628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0271333"/>
                </p:ext>
              </p:extLst>
            </p:nvPr>
          </p:nvGraphicFramePr>
          <p:xfrm>
            <a:off x="0" y="0"/>
            <a:ext cx="4506712" cy="3174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498164" y="1866036"/>
              <a:ext cx="375397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4731990"/>
            <a:ext cx="752432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200" b="1" dirty="0">
                <a:solidFill>
                  <a:prstClr val="black"/>
                </a:solidFill>
              </a:rPr>
              <a:t>McDonald A. Casting a long shadow: the role of household crowding on </a:t>
            </a:r>
            <a:r>
              <a:rPr lang="en-NZ" sz="1200" b="1" i="1" dirty="0">
                <a:solidFill>
                  <a:prstClr val="black"/>
                </a:solidFill>
              </a:rPr>
              <a:t>Helicobacter pylori </a:t>
            </a:r>
            <a:r>
              <a:rPr lang="en-NZ" sz="1200" b="1" dirty="0">
                <a:solidFill>
                  <a:prstClr val="black"/>
                </a:solidFill>
              </a:rPr>
              <a:t>infection, and excess stomach cancer incidence among Māori and Pacific </a:t>
            </a:r>
            <a:r>
              <a:rPr lang="en-NZ" sz="1200" b="1" dirty="0" smtClean="0">
                <a:solidFill>
                  <a:prstClr val="black"/>
                </a:solidFill>
              </a:rPr>
              <a:t>people.  Masters dissertation 2013. (Paper in preparation)</a:t>
            </a:r>
            <a:endParaRPr lang="en-NZ" sz="1200" dirty="0">
              <a:solidFill>
                <a:prstClr val="black"/>
              </a:solidFill>
            </a:endParaRPr>
          </a:p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rgbClr val="F60427"/>
                </a:solidFill>
              </a:rPr>
              <a:t>Contribution of H pylori to stomach cancer </a:t>
            </a:r>
          </a:p>
          <a:p>
            <a:endParaRPr lang="en-NZ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 smtClean="0"/>
              <a:t>What causes stomach cancer?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1397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Stomach cancer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483768" y="2001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Helicobacter Pylori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3928" y="2324365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 smtClean="0"/>
              <a:t>What causes stomach cancer?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1397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Stomach cancer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483768" y="2001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Helicobacter Pylori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3928" y="2324365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21324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Overcrowding in childhood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0368" y="2317088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5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 smtClean="0"/>
              <a:t>What causes stomach cancer?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1397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Stomach cancer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483768" y="2001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Helicobacter Pylori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23928" y="2324365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21324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Overcrowding in childhood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0368" y="2317088"/>
            <a:ext cx="432048" cy="1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752" y="32794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Deprivation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Income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76" y="98757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Colonisation</a:t>
            </a:r>
          </a:p>
          <a:p>
            <a:r>
              <a:rPr lang="en-NZ" dirty="0" smtClean="0">
                <a:solidFill>
                  <a:schemeClr val="bg1"/>
                </a:solidFill>
              </a:rPr>
              <a:t>Immigration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55576" y="1707654"/>
            <a:ext cx="0" cy="424769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5576" y="2752486"/>
            <a:ext cx="0" cy="42275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0"/>
            <a:ext cx="6372200" cy="1203598"/>
          </a:xfrm>
        </p:spPr>
        <p:txBody>
          <a:bodyPr>
            <a:normAutofit/>
          </a:bodyPr>
          <a:lstStyle/>
          <a:p>
            <a:r>
              <a:rPr lang="en-NZ" dirty="0" smtClean="0"/>
              <a:t>Preventing cancer…</a:t>
            </a:r>
            <a:endParaRPr lang="en-NZ" dirty="0"/>
          </a:p>
        </p:txBody>
      </p:sp>
      <p:pic>
        <p:nvPicPr>
          <p:cNvPr id="5" name="Content Placeholder 4" descr="Fig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4896544" cy="39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876006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i="1" dirty="0">
                <a:solidFill>
                  <a:schemeClr val="bg1"/>
                </a:solidFill>
              </a:rPr>
              <a:t>Dahlgren, G and Whitehead, M (1991) </a:t>
            </a:r>
            <a:endParaRPr lang="en-NZ" sz="1400" dirty="0">
              <a:solidFill>
                <a:schemeClr val="bg1"/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r="33833"/>
          <a:stretch>
            <a:fillRect/>
          </a:stretch>
        </p:blipFill>
        <p:spPr>
          <a:xfrm>
            <a:off x="6410273" y="14300"/>
            <a:ext cx="2771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Bacteria Nanoschematic Wallpaper 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09" y="2689207"/>
            <a:ext cx="2058369" cy="12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800" dirty="0" smtClean="0">
                <a:solidFill>
                  <a:srgbClr val="FFFF00"/>
                </a:solidFill>
              </a:rPr>
              <a:t>The Big 8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Don’t smoke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Keep your weight in the healthy range.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Exercise regularly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Drink little or no alcohol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Eat a healthy and varied diet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Avoid excess sun exposure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Get regular (evidence-based) screening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Avoid chronic infections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beach ohope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5" name="Picture 2" descr="Image result for smok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18" y="7937"/>
            <a:ext cx="1339677" cy="13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QWLjxp1xRctJhlh_O3YV7knf2_ME8pnkaCsnPj3BPzU4fgX5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19" y="1563638"/>
            <a:ext cx="2237881" cy="1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roblems Of Being Overw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616"/>
            <a:ext cx="1891533" cy="12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encrypted-tbn2.gstatic.com/images?q=tbn:ANd9GcTEKrOjTKo9EOiIy-7UvWPD5RtWGs8Z6qfzh-VZu3sdUnkUe2w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66" y="3171497"/>
            <a:ext cx="2736166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4/4f/Interesting_alcoholic_beverages.jpg/217px-Interesting_alcoholic_bever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70" y="1905178"/>
            <a:ext cx="1369949" cy="9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zsurfguide.co.nz/sites/default/files/NZ-Surf-Guide-Ohope-Beach-Wes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62" y="3762927"/>
            <a:ext cx="2063784" cy="13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creening for breast canc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55925"/>
            <a:ext cx="688969" cy="9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000" dirty="0" smtClean="0">
                <a:solidFill>
                  <a:srgbClr val="FFFF00"/>
                </a:solidFill>
              </a:rPr>
              <a:t>Other causes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Occupational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Asbestos, heavy metals, many other individual exposures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Environmental</a:t>
            </a:r>
          </a:p>
          <a:p>
            <a:pPr marL="914400" lvl="1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Arsenic </a:t>
            </a:r>
            <a:r>
              <a:rPr lang="en-NZ" sz="2400" dirty="0" smtClean="0">
                <a:solidFill>
                  <a:schemeClr val="bg1"/>
                </a:solidFill>
              </a:rPr>
              <a:t>contamination, Aflatoxins </a:t>
            </a:r>
            <a:r>
              <a:rPr lang="en-NZ" sz="2400" dirty="0">
                <a:solidFill>
                  <a:schemeClr val="bg1"/>
                </a:solidFill>
              </a:rPr>
              <a:t>in </a:t>
            </a:r>
            <a:r>
              <a:rPr lang="en-NZ" sz="2400" dirty="0" smtClean="0">
                <a:solidFill>
                  <a:schemeClr val="bg1"/>
                </a:solidFill>
              </a:rPr>
              <a:t>foods, Indoor </a:t>
            </a:r>
            <a:r>
              <a:rPr lang="en-NZ" sz="2400" dirty="0">
                <a:solidFill>
                  <a:schemeClr val="bg1"/>
                </a:solidFill>
              </a:rPr>
              <a:t>air </a:t>
            </a:r>
            <a:r>
              <a:rPr lang="en-NZ" sz="2400" dirty="0" smtClean="0">
                <a:solidFill>
                  <a:schemeClr val="bg1"/>
                </a:solidFill>
              </a:rPr>
              <a:t>pollution, Asbestos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Immunosuppression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Image result for beach ohope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2" descr="Image result for asbes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76" name="Picture 4" descr="https://upload.wikimedia.org/wikipedia/commons/c/c7/Anthophyllite_asbestos_S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90" y="51470"/>
            <a:ext cx="2159149" cy="21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uragraceweldon.files.wordpress.com/2012/03/toxic-wa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15" y="3305301"/>
            <a:ext cx="2619317" cy="1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arsenic banglades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82" name="Picture 10" descr="Image result for arsenic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15" y="1635646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 smtClean="0">
                <a:solidFill>
                  <a:srgbClr val="FFFF00"/>
                </a:solidFill>
              </a:rPr>
              <a:t>Everything gives you cancer?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Up to half of all cancers could be prevented by changes in lifestyle factors.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Confusion created by frequent media stories…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253"/>
            <a:ext cx="46958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474" y="1962150"/>
            <a:ext cx="4743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5486"/>
            <a:ext cx="4648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385888"/>
            <a:ext cx="46767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8" y="3507854"/>
            <a:ext cx="4619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9" y="2142514"/>
            <a:ext cx="4733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2468"/>
            <a:ext cx="4533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90761"/>
            <a:ext cx="6191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d/d8/Ireland_cliffs_of_mo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901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wellington free ambul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8" descr="Image result for wellington free ambul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106" name="Picture 10" descr="http://www.111emergency.co.nz/AMBULANCE/WFA/FBU598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7" y="1036397"/>
            <a:ext cx="645219" cy="4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71550"/>
            <a:ext cx="763284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7200" dirty="0" smtClean="0">
                <a:solidFill>
                  <a:srgbClr val="FFFF00"/>
                </a:solidFill>
              </a:rPr>
              <a:t>The BIG </a:t>
            </a:r>
          </a:p>
          <a:p>
            <a:pPr algn="ctr"/>
            <a:r>
              <a:rPr lang="en-NZ" sz="19900" dirty="0" smtClean="0">
                <a:solidFill>
                  <a:srgbClr val="FFFF00"/>
                </a:solidFill>
              </a:rPr>
              <a:t>8</a:t>
            </a:r>
            <a:endParaRPr lang="en-NZ" sz="199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51596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Dart et al. Cancer Causes Control 2012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5500" dirty="0">
                <a:solidFill>
                  <a:srgbClr val="FFFF00"/>
                </a:solidFill>
              </a:rPr>
              <a:t>1. Don’t smoke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Smoking is number one preventable cause of cancer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Causes almost all cases of lung cancer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Increases cancers of upper airway, stomach, mouth, tongue, liver, cervix, bladder…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So: Don’t </a:t>
            </a:r>
            <a:r>
              <a:rPr lang="en-NZ" sz="2800" dirty="0">
                <a:solidFill>
                  <a:schemeClr val="bg1"/>
                </a:solidFill>
              </a:rPr>
              <a:t>start smoking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If you smoke, quit. Your risk of cancer starts coming down about two years.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</a:rPr>
              <a:t>Plus you reduce your chance of </a:t>
            </a:r>
            <a:r>
              <a:rPr lang="en-NZ" sz="2800" dirty="0" smtClean="0">
                <a:solidFill>
                  <a:schemeClr val="bg1"/>
                </a:solidFill>
              </a:rPr>
              <a:t>other </a:t>
            </a:r>
            <a:r>
              <a:rPr lang="en-NZ" sz="2800" dirty="0">
                <a:solidFill>
                  <a:schemeClr val="bg1"/>
                </a:solidFill>
              </a:rPr>
              <a:t>chronic diseases including heart </a:t>
            </a:r>
            <a:r>
              <a:rPr lang="en-NZ" sz="2800" dirty="0" smtClean="0">
                <a:solidFill>
                  <a:schemeClr val="bg1"/>
                </a:solidFill>
              </a:rPr>
              <a:t>disease</a:t>
            </a:r>
            <a:r>
              <a:rPr lang="en-NZ" sz="2800" dirty="0">
                <a:solidFill>
                  <a:schemeClr val="bg1"/>
                </a:solidFill>
              </a:rPr>
              <a:t>, emphysema and bronchitis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mok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07" y="113159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961187"/>
              </p:ext>
            </p:extLst>
          </p:nvPr>
        </p:nvGraphicFramePr>
        <p:xfrm>
          <a:off x="1010898" y="642004"/>
          <a:ext cx="7338227" cy="451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568952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dirty="0" smtClean="0">
                <a:solidFill>
                  <a:prstClr val="black"/>
                </a:solidFill>
              </a:rPr>
              <a:t>NZ Adult (age 15+)</a:t>
            </a:r>
            <a:br>
              <a:rPr lang="en-NZ" sz="2800" dirty="0" smtClean="0">
                <a:solidFill>
                  <a:prstClr val="black"/>
                </a:solidFill>
              </a:rPr>
            </a:br>
            <a:r>
              <a:rPr lang="en-NZ" sz="2800" dirty="0" smtClean="0">
                <a:solidFill>
                  <a:prstClr val="black"/>
                </a:solidFill>
              </a:rPr>
              <a:t>Daily Smokers (%) 1996 - 2014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568952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dirty="0" smtClean="0">
                <a:solidFill>
                  <a:prstClr val="black"/>
                </a:solidFill>
              </a:rPr>
              <a:t>Māori Adult (age 15+)</a:t>
            </a:r>
            <a:br>
              <a:rPr lang="en-NZ" sz="2800" dirty="0" smtClean="0">
                <a:solidFill>
                  <a:prstClr val="black"/>
                </a:solidFill>
              </a:rPr>
            </a:br>
            <a:r>
              <a:rPr lang="en-NZ" sz="2800" dirty="0" smtClean="0">
                <a:solidFill>
                  <a:prstClr val="black"/>
                </a:solidFill>
              </a:rPr>
              <a:t>Daily Smokers (%) 2006 - 2014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45493"/>
              </p:ext>
            </p:extLst>
          </p:nvPr>
        </p:nvGraphicFramePr>
        <p:xfrm>
          <a:off x="1043608" y="955675"/>
          <a:ext cx="7488832" cy="399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568952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dirty="0" smtClean="0">
                <a:solidFill>
                  <a:prstClr val="black"/>
                </a:solidFill>
              </a:rPr>
              <a:t>Pacific (age 15+)</a:t>
            </a:r>
            <a:br>
              <a:rPr lang="en-NZ" sz="2800" dirty="0" smtClean="0">
                <a:solidFill>
                  <a:prstClr val="black"/>
                </a:solidFill>
              </a:rPr>
            </a:br>
            <a:r>
              <a:rPr lang="en-NZ" sz="2800" dirty="0" smtClean="0">
                <a:solidFill>
                  <a:prstClr val="black"/>
                </a:solidFill>
              </a:rPr>
              <a:t>Daily Smokers (%) 2006 - 2014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937650"/>
              </p:ext>
            </p:extLst>
          </p:nvPr>
        </p:nvGraphicFramePr>
        <p:xfrm>
          <a:off x="395536" y="955675"/>
          <a:ext cx="7344816" cy="370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05917" y="51470"/>
            <a:ext cx="5650259" cy="5143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4700" dirty="0">
                <a:solidFill>
                  <a:srgbClr val="FFFF00"/>
                </a:solidFill>
              </a:rPr>
              <a:t>2</a:t>
            </a:r>
            <a:r>
              <a:rPr lang="en-NZ" sz="4700" dirty="0" smtClean="0">
                <a:solidFill>
                  <a:srgbClr val="FFFF00"/>
                </a:solidFill>
              </a:rPr>
              <a:t>. Keep your weight in the healthy range.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Being overweight or obese is one of the most important risk factors for a number of cancers.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Increases risk of bowel, breast, kidney, stomach, uterine…</a:t>
            </a:r>
          </a:p>
          <a:p>
            <a:pPr marL="457200" indent="-4572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</a:rPr>
              <a:t>Plus you’ll reduce your chance of developing heart disease, diabetes, stroke, arthritis…</a:t>
            </a:r>
            <a:endParaRPr lang="en-US" dirty="0"/>
          </a:p>
        </p:txBody>
      </p:sp>
      <p:sp>
        <p:nvSpPr>
          <p:cNvPr id="2" name="AutoShape 2" descr="Image result for overwe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" name="AutoShape 4" descr="Image result for overwe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6" descr="Image result for overweigh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8" descr="Image result for overweigh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82" name="Picture 10" descr="Problems Of Being Overw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649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844</Words>
  <Application>Microsoft Office PowerPoint</Application>
  <PresentationFormat>On-screen Show (16:9)</PresentationFormat>
  <Paragraphs>124</Paragraphs>
  <Slides>30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Preventing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obesity rate, 1977*–2012/13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Sarfati</dc:creator>
  <cp:lastModifiedBy>Meg Rayner-Thomas</cp:lastModifiedBy>
  <cp:revision>65</cp:revision>
  <dcterms:created xsi:type="dcterms:W3CDTF">2012-07-10T20:03:01Z</dcterms:created>
  <dcterms:modified xsi:type="dcterms:W3CDTF">2015-09-10T01:51:01Z</dcterms:modified>
</cp:coreProperties>
</file>