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5050"/>
    <a:srgbClr val="33CC33"/>
    <a:srgbClr val="31B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04" d="100"/>
          <a:sy n="104" d="100"/>
        </p:scale>
        <p:origin x="6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NZ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HOW DID YOU MANAGE BREASTFEEDING AND WORKING?</a:t>
            </a:r>
            <a:endParaRPr lang="en-NZ" sz="1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108000" tIns="36000" rIns="38100" bIns="36000" anchor="ctr">
                <a:spAutoFit/>
              </a:bodyPr>
              <a:lstStyle/>
              <a:p>
                <a:pPr>
                  <a:defRPr sz="1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I worked from home and fed my child when I needed to</c:v>
                </c:pt>
                <c:pt idx="1">
                  <c:v>I took my child to work with me</c:v>
                </c:pt>
                <c:pt idx="2">
                  <c:v>I went to my child to feed during breaks</c:v>
                </c:pt>
                <c:pt idx="3">
                  <c:v>Someone brought my child to me at work</c:v>
                </c:pt>
                <c:pt idx="4">
                  <c:v>I expressed breast milk at work</c:v>
                </c:pt>
                <c:pt idx="5">
                  <c:v>I breastfed before and/or after work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0.11</c:v>
                </c:pt>
                <c:pt idx="1">
                  <c:v>0.16</c:v>
                </c:pt>
                <c:pt idx="2">
                  <c:v>0.17</c:v>
                </c:pt>
                <c:pt idx="3">
                  <c:v>0.17</c:v>
                </c:pt>
                <c:pt idx="4">
                  <c:v>0.54</c:v>
                </c:pt>
                <c:pt idx="5">
                  <c:v>0.74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7002144"/>
        <c:axId val="286993184"/>
        <c:axId val="0"/>
      </c:bar3DChart>
      <c:catAx>
        <c:axId val="287002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86993184"/>
        <c:crosses val="autoZero"/>
        <c:auto val="1"/>
        <c:lblAlgn val="ctr"/>
        <c:lblOffset val="100"/>
        <c:noMultiLvlLbl val="0"/>
      </c:catAx>
      <c:valAx>
        <c:axId val="2869931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87002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WORKPLACE SUPPORT AVAILABLE FOR BREASTFEEDING OR EXPRESSING</a:t>
            </a:r>
            <a:endParaRPr lang="en-NZ" sz="1400" b="1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108000" tIns="36000" rIns="38100" bIns="36000" anchor="ctr">
                <a:spAutoFit/>
              </a:bodyPr>
              <a:lstStyle/>
              <a:p>
                <a:pPr>
                  <a:defRPr sz="1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Flexible hours or break times</c:v>
                </c:pt>
                <c:pt idx="1">
                  <c:v>Clean, accessible and private places OTHER than a bathroom or toilet</c:v>
                </c:pt>
                <c:pt idx="2">
                  <c:v>A positive culture towards breastfeeding including the prevention of harassment and discrimination</c:v>
                </c:pt>
                <c:pt idx="3">
                  <c:v>Written information around parental leave, breastfeeding and other flexible work options policies</c:v>
                </c:pt>
                <c:pt idx="4">
                  <c:v>A written policy to support breastfeeding employees</c:v>
                </c:pt>
                <c:pt idx="5">
                  <c:v>Dedicated/designated breast milk storage facilities</c:v>
                </c:pt>
                <c:pt idx="6">
                  <c:v>A nominated liaison person to assist pregnant and breastfeeding employees</c:v>
                </c:pt>
                <c:pt idx="7">
                  <c:v>Nothing was offered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0.54</c:v>
                </c:pt>
                <c:pt idx="1">
                  <c:v>0.5</c:v>
                </c:pt>
                <c:pt idx="2">
                  <c:v>0.47</c:v>
                </c:pt>
                <c:pt idx="3">
                  <c:v>0.26</c:v>
                </c:pt>
                <c:pt idx="4">
                  <c:v>0.2</c:v>
                </c:pt>
                <c:pt idx="5">
                  <c:v>0.14000000000000001</c:v>
                </c:pt>
                <c:pt idx="6">
                  <c:v>0.03</c:v>
                </c:pt>
                <c:pt idx="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6839216"/>
        <c:axId val="276839776"/>
        <c:axId val="0"/>
      </c:bar3DChart>
      <c:catAx>
        <c:axId val="27683921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76839776"/>
        <c:crosses val="autoZero"/>
        <c:auto val="1"/>
        <c:lblAlgn val="ctr"/>
        <c:lblOffset val="100"/>
        <c:noMultiLvlLbl val="0"/>
      </c:catAx>
      <c:valAx>
        <c:axId val="27683977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76839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RATING ON AVAILABLE WORKPLACE SUPPORT</a:t>
            </a:r>
            <a:endParaRPr lang="en-NZ" sz="1400" b="1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Spaces where breastfeeding women can feed their children</c:v>
                </c:pt>
                <c:pt idx="1">
                  <c:v>Suitable space to refrigerate breast milk</c:v>
                </c:pt>
                <c:pt idx="2">
                  <c:v>Flexible hours or break times to accommodate breastfeeding or expressing</c:v>
                </c:pt>
                <c:pt idx="3">
                  <c:v>Positive employer attitudes or support for breastfeeding women</c:v>
                </c:pt>
                <c:pt idx="4">
                  <c:v>Positive supervisor or co-worker attitudes or support for breastfeeding women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</c:v>
                </c:pt>
                <c:pt idx="1">
                  <c:v>28</c:v>
                </c:pt>
                <c:pt idx="2">
                  <c:v>35</c:v>
                </c:pt>
                <c:pt idx="3">
                  <c:v>43</c:v>
                </c:pt>
                <c:pt idx="4">
                  <c:v>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Spaces where breastfeeding women can feed their children</c:v>
                </c:pt>
                <c:pt idx="1">
                  <c:v>Suitable space to refrigerate breast milk</c:v>
                </c:pt>
                <c:pt idx="2">
                  <c:v>Flexible hours or break times to accommodate breastfeeding or expressing</c:v>
                </c:pt>
                <c:pt idx="3">
                  <c:v>Positive employer attitudes or support for breastfeeding women</c:v>
                </c:pt>
                <c:pt idx="4">
                  <c:v>Positive supervisor or co-worker attitudes or support for breastfeeding women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23</c:v>
                </c:pt>
                <c:pt idx="1">
                  <c:v>29</c:v>
                </c:pt>
                <c:pt idx="2">
                  <c:v>29</c:v>
                </c:pt>
                <c:pt idx="3">
                  <c:v>25</c:v>
                </c:pt>
                <c:pt idx="4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good nor bad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Spaces where breastfeeding women can feed their children</c:v>
                </c:pt>
                <c:pt idx="1">
                  <c:v>Suitable space to refrigerate breast milk</c:v>
                </c:pt>
                <c:pt idx="2">
                  <c:v>Flexible hours or break times to accommodate breastfeeding or expressing</c:v>
                </c:pt>
                <c:pt idx="3">
                  <c:v>Positive employer attitudes or support for breastfeeding women</c:v>
                </c:pt>
                <c:pt idx="4">
                  <c:v>Positive supervisor or co-worker attitudes or support for breastfeeding women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25</c:v>
                </c:pt>
                <c:pt idx="1">
                  <c:v>23</c:v>
                </c:pt>
                <c:pt idx="2">
                  <c:v>15</c:v>
                </c:pt>
                <c:pt idx="3">
                  <c:v>19</c:v>
                </c:pt>
                <c:pt idx="4">
                  <c:v>17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that good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Spaces where breastfeeding women can feed their children</c:v>
                </c:pt>
                <c:pt idx="1">
                  <c:v>Suitable space to refrigerate breast milk</c:v>
                </c:pt>
                <c:pt idx="2">
                  <c:v>Flexible hours or break times to accommodate breastfeeding or expressing</c:v>
                </c:pt>
                <c:pt idx="3">
                  <c:v>Positive employer attitudes or support for breastfeeding women</c:v>
                </c:pt>
                <c:pt idx="4">
                  <c:v>Positive supervisor or co-worker attitudes or support for breastfeeding women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14</c:v>
                </c:pt>
                <c:pt idx="1">
                  <c:v>10</c:v>
                </c:pt>
                <c:pt idx="2">
                  <c:v>13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good at all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400" b="0" i="0" u="none" strike="noStrike" kern="1200" baseline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Spaces where breastfeeding women can feed their children</c:v>
                </c:pt>
                <c:pt idx="1">
                  <c:v>Suitable space to refrigerate breast milk</c:v>
                </c:pt>
                <c:pt idx="2">
                  <c:v>Flexible hours or break times to accommodate breastfeeding or expressing</c:v>
                </c:pt>
                <c:pt idx="3">
                  <c:v>Positive employer attitudes or support for breastfeeding women</c:v>
                </c:pt>
                <c:pt idx="4">
                  <c:v>Positive supervisor or co-worker attitudes or support for breastfeeding women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16</c:v>
                </c:pt>
                <c:pt idx="1">
                  <c:v>10</c:v>
                </c:pt>
                <c:pt idx="2">
                  <c:v>8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182720"/>
        <c:axId val="285322352"/>
        <c:axId val="0"/>
      </c:bar3DChart>
      <c:catAx>
        <c:axId val="283182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85322352"/>
        <c:crosses val="autoZero"/>
        <c:auto val="1"/>
        <c:lblAlgn val="ctr"/>
        <c:lblOffset val="100"/>
        <c:noMultiLvlLbl val="0"/>
      </c:catAx>
      <c:valAx>
        <c:axId val="28532235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83182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HOW EASY IT WAS TO DISCUSS BREASTFEEDING NEEDS WITH EMPLOYER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Extremely easy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easy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Somewhat hard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Extremely hard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400" b="0" i="0" u="none" strike="noStrike" kern="1200" baseline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cat>
          <c:val>
            <c:numRef>
              <c:f>Sheet1!$B$5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326272"/>
        <c:axId val="285326832"/>
        <c:axId val="0"/>
      </c:bar3DChart>
      <c:catAx>
        <c:axId val="28532627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285326832"/>
        <c:crosses val="autoZero"/>
        <c:auto val="1"/>
        <c:lblAlgn val="ctr"/>
        <c:lblOffset val="100"/>
        <c:noMultiLvlLbl val="0"/>
      </c:catAx>
      <c:valAx>
        <c:axId val="2853268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285326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STOPPED BREASTFEEDING AFTER RETURNING TO WORK</a:t>
            </a:r>
            <a:endParaRPr lang="en-NZ" sz="1400" b="1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99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wrap="square" lIns="108000" tIns="36000" rIns="38100" bIns="36000" anchor="ctr">
                <a:spAutoFit/>
              </a:bodyPr>
              <a:lstStyle/>
              <a:p>
                <a:pPr>
                  <a:defRPr sz="1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Less than one month</c:v>
                </c:pt>
                <c:pt idx="1">
                  <c:v>One to three months</c:v>
                </c:pt>
                <c:pt idx="2">
                  <c:v>Four to six months</c:v>
                </c:pt>
                <c:pt idx="3">
                  <c:v>Seven to nine months</c:v>
                </c:pt>
                <c:pt idx="4">
                  <c:v>10 to 11 months</c:v>
                </c:pt>
                <c:pt idx="5">
                  <c:v>12 months or more</c:v>
                </c:pt>
                <c:pt idx="6">
                  <c:v>Still breastfeeding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1.2E-2</c:v>
                </c:pt>
                <c:pt idx="1">
                  <c:v>0.06</c:v>
                </c:pt>
                <c:pt idx="2">
                  <c:v>0.1</c:v>
                </c:pt>
                <c:pt idx="3">
                  <c:v>7.0000000000000007E-2</c:v>
                </c:pt>
                <c:pt idx="4">
                  <c:v>0.02</c:v>
                </c:pt>
                <c:pt idx="5">
                  <c:v>0.12</c:v>
                </c:pt>
                <c:pt idx="6">
                  <c:v>0.62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5329072"/>
        <c:axId val="285329632"/>
        <c:axId val="0"/>
      </c:bar3DChart>
      <c:catAx>
        <c:axId val="28532907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85329632"/>
        <c:crosses val="autoZero"/>
        <c:auto val="1"/>
        <c:lblAlgn val="ctr"/>
        <c:lblOffset val="100"/>
        <c:noMultiLvlLbl val="0"/>
      </c:catAx>
      <c:valAx>
        <c:axId val="28532963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285329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NZ" sz="1400" b="1" i="0" u="none" strike="noStrike" kern="120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NZ" sz="1400" b="1" i="0" u="none" strike="noStrike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COMPARISON BETWEEN WORKPLACE SUPPORT AND LENGTH OF BREASTFEEDING</a:t>
            </a:r>
            <a:endParaRPr lang="en-NZ" sz="1400" b="1" i="0" u="none" strike="noStrike" kern="1200" baseline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8582519198989021"/>
          <c:y val="0.1147638079199777"/>
          <c:w val="0.5110883882570233"/>
          <c:h val="0.7373884686765221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Stopped breastfeeding  3 months or less after returning to work (n=35)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108000" tIns="36000" rIns="38100" bIns="36000" anchor="ctr">
                <a:spAutoFit/>
              </a:bodyPr>
              <a:lstStyle/>
              <a:p>
                <a:pPr>
                  <a:defRPr sz="1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Flexible hours or break times to accommodate breastfeeding or expressing</c:v>
                </c:pt>
                <c:pt idx="1">
                  <c:v>A clean, accessible and private place to breastfeed and/or express breast milk OTHER than a bathroom or toilet</c:v>
                </c:pt>
                <c:pt idx="2">
                  <c:v>A positive culture towards breastfeeding including the prevention of harassment and discrimination</c:v>
                </c:pt>
                <c:pt idx="3">
                  <c:v>Written information around parental leave, breastfeeding and other flexible work options policies</c:v>
                </c:pt>
                <c:pt idx="4">
                  <c:v>A written policy to support breastfeeding employees</c:v>
                </c:pt>
                <c:pt idx="5">
                  <c:v>Dedicated/designated breast milk storage facilities</c:v>
                </c:pt>
                <c:pt idx="6">
                  <c:v>A nominated liaison person to assist pregnant and breastfeeding employees</c:v>
                </c:pt>
                <c:pt idx="7">
                  <c:v>Nothing was offered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37</c:v>
                </c:pt>
                <c:pt idx="1">
                  <c:v>17</c:v>
                </c:pt>
                <c:pt idx="2">
                  <c:v>34</c:v>
                </c:pt>
                <c:pt idx="3">
                  <c:v>23</c:v>
                </c:pt>
                <c:pt idx="4">
                  <c:v>23</c:v>
                </c:pt>
                <c:pt idx="5">
                  <c:v>6</c:v>
                </c:pt>
                <c:pt idx="6">
                  <c:v>0</c:v>
                </c:pt>
                <c:pt idx="7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Continued breastfeeding 12 months or more after returning to work (n=58)</c:v>
                </c:pt>
              </c:strCache>
            </c:strRef>
          </c:tx>
          <c:spPr>
            <a:solidFill>
              <a:srgbClr val="0099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NZ"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Flexible hours or break times to accommodate breastfeeding or expressing</c:v>
                </c:pt>
                <c:pt idx="1">
                  <c:v>A clean, accessible and private place to breastfeed and/or express breast milk OTHER than a bathroom or toilet</c:v>
                </c:pt>
                <c:pt idx="2">
                  <c:v>A positive culture towards breastfeeding including the prevention of harassment and discrimination</c:v>
                </c:pt>
                <c:pt idx="3">
                  <c:v>Written information around parental leave, breastfeeding and other flexible work options policies</c:v>
                </c:pt>
                <c:pt idx="4">
                  <c:v>A written policy to support breastfeeding employees</c:v>
                </c:pt>
                <c:pt idx="5">
                  <c:v>Dedicated/designated breast milk storage facilities</c:v>
                </c:pt>
                <c:pt idx="6">
                  <c:v>A nominated liaison person to assist pregnant and breastfeeding employees</c:v>
                </c:pt>
                <c:pt idx="7">
                  <c:v>Nothing was offered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72</c:v>
                </c:pt>
                <c:pt idx="1">
                  <c:v>74</c:v>
                </c:pt>
                <c:pt idx="2">
                  <c:v>55</c:v>
                </c:pt>
                <c:pt idx="3">
                  <c:v>34</c:v>
                </c:pt>
                <c:pt idx="4">
                  <c:v>43</c:v>
                </c:pt>
                <c:pt idx="5">
                  <c:v>20</c:v>
                </c:pt>
                <c:pt idx="6">
                  <c:v>7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9477552"/>
        <c:axId val="289478112"/>
        <c:axId val="0"/>
      </c:bar3DChart>
      <c:catAx>
        <c:axId val="2894775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289478112"/>
        <c:crosses val="autoZero"/>
        <c:auto val="1"/>
        <c:lblAlgn val="ctr"/>
        <c:lblOffset val="100"/>
        <c:noMultiLvlLbl val="0"/>
      </c:catAx>
      <c:valAx>
        <c:axId val="289478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9477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 algn="ctr">
            <a:defRPr lang="en-NZ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131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4127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860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7668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4357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83523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6719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0851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211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8032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rgbClr val="31B9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898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994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1044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27030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312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18832" cy="6858000"/>
          </a:xfrm>
          <a:prstGeom prst="rect">
            <a:avLst/>
          </a:prstGeom>
          <a:blipFill>
            <a:blip r:embed="rId2">
              <a:duotone>
                <a:schemeClr val="dk2">
                  <a:shade val="69000"/>
                  <a:hueMod val="91000"/>
                  <a:satMod val="164000"/>
                  <a:lumMod val="74000"/>
                </a:schemeClr>
                <a:schemeClr val="dk2">
                  <a:hueMod val="124000"/>
                  <a:satMod val="140000"/>
                  <a:lumMod val="142000"/>
                </a:schemeClr>
              </a:duotone>
            </a:blip>
            <a:srcRect/>
            <a:stretch>
              <a:fillRect l="-16713" r="-1698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Oval 13"/>
          <p:cNvSpPr/>
          <p:nvPr/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Oval 14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Oval 15"/>
          <p:cNvSpPr/>
          <p:nvPr/>
        </p:nvSpPr>
        <p:spPr>
          <a:xfrm>
            <a:off x="5689832" y="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Oval 16"/>
          <p:cNvSpPr/>
          <p:nvPr/>
        </p:nvSpPr>
        <p:spPr>
          <a:xfrm>
            <a:off x="6299432" y="5870198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Oval 17"/>
          <p:cNvSpPr/>
          <p:nvPr/>
        </p:nvSpPr>
        <p:spPr>
          <a:xfrm>
            <a:off x="-15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5283673" y="402165"/>
            <a:ext cx="3465769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 bwMode="gray">
          <a:xfrm rot="16200000">
            <a:off x="2548536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2" name="Freeform 5"/>
          <p:cNvSpPr/>
          <p:nvPr/>
        </p:nvSpPr>
        <p:spPr bwMode="gray">
          <a:xfrm rot="15687606">
            <a:off x="2769747" y="1458373"/>
            <a:ext cx="2377690" cy="317748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9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4893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432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EEAF870-22CD-44BC-8956-759E4613B77D}" type="datetimeFigureOut">
              <a:rPr lang="en-NZ" smtClean="0"/>
              <a:t>4/08/2015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1CA467F2-106B-452E-857D-55ADE469E87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728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>
                <a:latin typeface="Calibri" panose="020F0502020204030204" pitchFamily="34" charset="0"/>
              </a:rPr>
              <a:t>Breastfeeding at Work</a:t>
            </a:r>
            <a:endParaRPr lang="en-NZ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>
                <a:latin typeface="Calibri" panose="020F0502020204030204" pitchFamily="34" charset="0"/>
              </a:rPr>
              <a:t>Employees survey results</a:t>
            </a:r>
            <a:endParaRPr lang="en-NZ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052737"/>
            <a:ext cx="1584176" cy="15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9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737" y="2837655"/>
            <a:ext cx="6909671" cy="1143000"/>
          </a:xfrm>
        </p:spPr>
        <p:txBody>
          <a:bodyPr/>
          <a:lstStyle/>
          <a:p>
            <a:r>
              <a:rPr lang="en-NZ" sz="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These women told us: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74770" y="657260"/>
            <a:ext cx="2376264" cy="1145727"/>
          </a:xfrm>
          <a:prstGeom prst="wedgeRoundRectCallout">
            <a:avLst>
              <a:gd name="adj1" fmla="val 43239"/>
              <a:gd name="adj2" fmla="val 16074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They were not supportive of me leaving work to go to day-care to feed my girl even though she was only a 5 minute drive away at the closest possible day-care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738856" y="1268760"/>
            <a:ext cx="2249587" cy="1408376"/>
          </a:xfrm>
          <a:prstGeom prst="wedgeRoundRectCallout">
            <a:avLst>
              <a:gd name="adj1" fmla="val -15903"/>
              <a:gd name="adj2" fmla="val 7936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Male dominated workplace!  The best they could offer was a lockable room but it is kept cool because it's where they store the spare IT parts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364088" y="440667"/>
            <a:ext cx="2376264" cy="1217735"/>
          </a:xfrm>
          <a:prstGeom prst="wedgeRoundRectCallout">
            <a:avLst>
              <a:gd name="adj1" fmla="val -58693"/>
              <a:gd name="adj2" fmla="val 16804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He did not know it was my right to breastfeed at work. Another manager complained when I breastfed in the staff room one day.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79512" y="4264685"/>
            <a:ext cx="2016224" cy="1540579"/>
          </a:xfrm>
          <a:prstGeom prst="wedgeRoundRectCallout">
            <a:avLst>
              <a:gd name="adj1" fmla="val 36844"/>
              <a:gd name="adj2" fmla="val -8254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My boss is a male and didn't understand why I wanted to continue using breastmilk when I could just use formula. It was an extremely uncomfortable discussion.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552220" y="1995051"/>
            <a:ext cx="2376264" cy="845004"/>
          </a:xfrm>
          <a:prstGeom prst="wedgeRoundRectCallout">
            <a:avLst>
              <a:gd name="adj1" fmla="val -37591"/>
              <a:gd name="adj2" fmla="val 8680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It felt like they thought I was requesting special treatment or more break times.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921464" y="4391887"/>
            <a:ext cx="3600402" cy="1773417"/>
          </a:xfrm>
          <a:prstGeom prst="wedgeRoundRectCallout">
            <a:avLst>
              <a:gd name="adj1" fmla="val -34583"/>
              <a:gd name="adj2" fmla="val -78572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They were not supportive at all. Did not want to provide me with suitable </a:t>
            </a:r>
            <a:r>
              <a:rPr lang="en-NZ" sz="1200" dirty="0" smtClean="0">
                <a:latin typeface="Calibri" panose="020F0502020204030204" pitchFamily="34" charset="0"/>
              </a:rPr>
              <a:t>options... </a:t>
            </a:r>
            <a:r>
              <a:rPr lang="en-NZ" sz="1200" dirty="0">
                <a:latin typeface="Calibri" panose="020F0502020204030204" pitchFamily="34" charset="0"/>
              </a:rPr>
              <a:t>Male colleagues felt uncomfortable discussing the topic all together... I fought a fight not only for me but other colleagues also. It worked for a few weeks but I then had to give up. If they had been more accommodating I (would have) continued breastfeeding longer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7092280" y="4590808"/>
            <a:ext cx="1656184" cy="1146488"/>
          </a:xfrm>
          <a:prstGeom prst="wedgeRoundRectCallout">
            <a:avLst>
              <a:gd name="adj1" fmla="val -66871"/>
              <a:gd name="adj2" fmla="val -105371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They weren't able to understand why I didn't just switch to formula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gray">
          <a:xfrm>
            <a:off x="-133700" y="12701"/>
            <a:ext cx="2648980" cy="6445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NZ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Negative comments</a:t>
            </a:r>
            <a:endParaRPr lang="en-NZ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0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010931"/>
              </p:ext>
            </p:extLst>
          </p:nvPr>
        </p:nvGraphicFramePr>
        <p:xfrm>
          <a:off x="539552" y="2276872"/>
          <a:ext cx="806489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0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Most women who participated in the survey were still breastfeeding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62964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n=484</a:t>
            </a:r>
            <a:endParaRPr lang="en-NZ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674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18935"/>
            <a:ext cx="6802374" cy="709865"/>
          </a:xfrm>
        </p:spPr>
        <p:txBody>
          <a:bodyPr>
            <a:noAutofit/>
          </a:bodyPr>
          <a:lstStyle/>
          <a:p>
            <a:r>
              <a:rPr lang="en-NZ" sz="20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There are clear and significant differences between the </a:t>
            </a:r>
            <a:r>
              <a:rPr lang="en-NZ" sz="2000" b="1" cap="al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Length of time working mothers spend breastfeeding, and the support offered in the workplace</a:t>
            </a:r>
            <a:endParaRPr lang="en-NZ" sz="2000" b="1" cap="all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3460633"/>
              </p:ext>
            </p:extLst>
          </p:nvPr>
        </p:nvGraphicFramePr>
        <p:xfrm>
          <a:off x="539552" y="2276872"/>
          <a:ext cx="82296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56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18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else did breastfeeding mums have to tell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236010" cy="353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000" dirty="0">
                <a:latin typeface="Calibri" panose="020F0502020204030204" pitchFamily="34" charset="0"/>
              </a:rPr>
              <a:t>Of those who chose to make a final comment…</a:t>
            </a:r>
          </a:p>
          <a:p>
            <a:r>
              <a:rPr lang="en-NZ" sz="2000" dirty="0">
                <a:latin typeface="Calibri" panose="020F0502020204030204" pitchFamily="34" charset="0"/>
              </a:rPr>
              <a:t>One quarter (24%) told us what a positive difference it made to have a supportive work environment </a:t>
            </a:r>
          </a:p>
          <a:p>
            <a:r>
              <a:rPr lang="en-NZ" sz="2000" dirty="0">
                <a:latin typeface="Calibri" panose="020F0502020204030204" pitchFamily="34" charset="0"/>
              </a:rPr>
              <a:t>Just over one-fifth (22%) wanted us to know how stressful and exhausting it is to breastfeed while working</a:t>
            </a:r>
          </a:p>
          <a:p>
            <a:r>
              <a:rPr lang="en-NZ" sz="2000" dirty="0">
                <a:latin typeface="Calibri" panose="020F0502020204030204" pitchFamily="34" charset="0"/>
              </a:rPr>
              <a:t>37 mums, (15%) wanted us to know about the negative impacts on breastfeeding caused by lack of facilities, lack of privacy or lack of areas to express or feed.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46927"/>
            <a:ext cx="7234422" cy="709865"/>
          </a:xfrm>
        </p:spPr>
        <p:txBody>
          <a:bodyPr/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Women’s Health Action surveyed 527 women in May and </a:t>
            </a:r>
            <a:r>
              <a:rPr lang="en-NZ" sz="2200" b="1" cap="al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June </a:t>
            </a:r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2015, on their experiences of breastfeeding or expressing in the workplace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348880"/>
            <a:ext cx="7668058" cy="3960440"/>
          </a:xfrm>
        </p:spPr>
        <p:txBody>
          <a:bodyPr>
            <a:normAutofit/>
          </a:bodyPr>
          <a:lstStyle/>
          <a:p>
            <a:r>
              <a:rPr lang="en-NZ" sz="2000" dirty="0">
                <a:latin typeface="Calibri" panose="020F0502020204030204" pitchFamily="34" charset="0"/>
              </a:rPr>
              <a:t>On average, survey respondents returned to work when their baby was 6 months old.</a:t>
            </a:r>
          </a:p>
          <a:p>
            <a:r>
              <a:rPr lang="en-NZ" sz="2000" dirty="0">
                <a:latin typeface="Calibri" panose="020F0502020204030204" pitchFamily="34" charset="0"/>
              </a:rPr>
              <a:t>Nearly two-thirds (62%) of women who answered the survey were still </a:t>
            </a:r>
            <a:r>
              <a:rPr lang="en-NZ" sz="2000" dirty="0" smtClean="0">
                <a:latin typeface="Calibri" panose="020F0502020204030204" pitchFamily="34" charset="0"/>
              </a:rPr>
              <a:t>breastfeeding or expressing.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Most (55%) were employed part-time. 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Most respondents identified as NZ European (95%), Māori (13%), Pasifika (3%), Asian (1%), Indian (1%) or other (10%).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Most worked in health (26%), education (25%), professional, scientific, technical and administrative services (14%), retail (10%), financial and insurance services (7.1%), arts (4%), public administration (4%) or media and telecommunications (3%).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89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6343672" cy="709865"/>
          </a:xfrm>
        </p:spPr>
        <p:txBody>
          <a:bodyPr>
            <a:noAutofit/>
          </a:bodyPr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Most respondents managed breastfeeding and working by expressing before and/or after </a:t>
            </a:r>
            <a:r>
              <a:rPr lang="en-NZ" sz="2200" b="1" cap="all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work</a:t>
            </a:r>
            <a:endParaRPr lang="en-NZ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259812"/>
              </p:ext>
            </p:extLst>
          </p:nvPr>
        </p:nvGraphicFramePr>
        <p:xfrm>
          <a:off x="539552" y="2420888"/>
          <a:ext cx="8064896" cy="396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63218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n=523</a:t>
            </a:r>
            <a:endParaRPr lang="en-NZ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19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8 out of 10 respondents indicated that their workplace had some sort of support for breastfeeding mothers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475990"/>
              </p:ext>
            </p:extLst>
          </p:nvPr>
        </p:nvGraphicFramePr>
        <p:xfrm>
          <a:off x="539552" y="2276872"/>
          <a:ext cx="806489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7265065" y="5229200"/>
            <a:ext cx="1512168" cy="1368152"/>
          </a:xfrm>
          <a:prstGeom prst="rect">
            <a:avLst/>
          </a:prstGeom>
          <a:solidFill>
            <a:schemeClr val="accent1"/>
          </a:solidFill>
          <a:ln/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NZ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One-fifth of respondents said that no workplace support was available</a:t>
            </a:r>
            <a:endParaRPr lang="en-NZ" sz="1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00192" y="5661248"/>
            <a:ext cx="964873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300192" y="5913276"/>
            <a:ext cx="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62964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n=484</a:t>
            </a:r>
            <a:endParaRPr lang="en-NZ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1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Women were most likely to rate their workplaces positively on positive attitudes to </a:t>
            </a:r>
            <a:r>
              <a:rPr lang="en-NZ" sz="2200" b="1" cap="all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breasTfeeding</a:t>
            </a:r>
            <a:endParaRPr lang="en-NZ" sz="2200" b="1" cap="all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175738"/>
              </p:ext>
            </p:extLst>
          </p:nvPr>
        </p:nvGraphicFramePr>
        <p:xfrm>
          <a:off x="467544" y="2276872"/>
          <a:ext cx="813690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4932040" y="5805264"/>
            <a:ext cx="3456384" cy="792088"/>
          </a:xfrm>
          <a:prstGeom prst="rect">
            <a:avLst/>
          </a:prstGeom>
          <a:solidFill>
            <a:schemeClr val="accent1"/>
          </a:solidFill>
          <a:ln/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NZ" sz="16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Respondents  </a:t>
            </a:r>
            <a:r>
              <a:rPr lang="en-NZ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were least likely to rate their workplaces positively on spaces to breastfeed or express breast milk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524328" y="5085184"/>
            <a:ext cx="360040" cy="72008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209642" y="5085184"/>
            <a:ext cx="10347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3528" y="62964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n=498</a:t>
            </a:r>
            <a:endParaRPr lang="en-NZ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8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4 out of every 10 women did not discuss their breastfeeding needs with their employer before they returned to work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07452"/>
              </p:ext>
            </p:extLst>
          </p:nvPr>
        </p:nvGraphicFramePr>
        <p:xfrm>
          <a:off x="611560" y="2636912"/>
          <a:ext cx="806489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475656" y="5373216"/>
            <a:ext cx="2736304" cy="864096"/>
          </a:xfrm>
          <a:prstGeom prst="rect">
            <a:avLst/>
          </a:prstGeom>
          <a:solidFill>
            <a:schemeClr val="accent1"/>
          </a:solidFill>
          <a:ln/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NZ" sz="16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rPr>
              <a:t>Of those who did, most (84%) found it somewhat or extremely easy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979712" y="4149080"/>
            <a:ext cx="0" cy="12961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547664" y="4149080"/>
            <a:ext cx="50405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528" y="629644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n=497</a:t>
            </a:r>
            <a:endParaRPr lang="en-NZ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1" y="1052736"/>
            <a:ext cx="6688685" cy="709865"/>
          </a:xfrm>
        </p:spPr>
        <p:txBody>
          <a:bodyPr>
            <a:normAutofit fontScale="90000"/>
          </a:bodyPr>
          <a:lstStyle/>
          <a:p>
            <a:r>
              <a:rPr lang="en-NZ" sz="24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those women who did discuss their breastfeeding needs nearly three quarters (72%) found the process a positive one.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812074" cy="353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2000" dirty="0" smtClean="0">
                <a:latin typeface="Calibri" panose="020F0502020204030204" pitchFamily="34" charset="0"/>
              </a:rPr>
              <a:t>This was because: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Their places of work were flexible and supportive of their needs (135 comments from 205 respondents or 66%);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Their employers were female, which they felt made the process easier (21%);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They knew their rights and were prepared for the discussion (12%);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They had good communication with their employer, and felt the issue was an easy one to discuss (10%); and</a:t>
            </a:r>
          </a:p>
          <a:p>
            <a:r>
              <a:rPr lang="en-NZ" sz="2000" dirty="0" smtClean="0">
                <a:latin typeface="Calibri" panose="020F0502020204030204" pitchFamily="34" charset="0"/>
              </a:rPr>
              <a:t>They were not the first person in their workplace to have had this discussion (8%).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6323" y="6237312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Note that some women made more than one comment, so percentages may exceed 100%. The percentages on this slide are based on the sample of positive comments (n=205) </a:t>
            </a:r>
            <a:endParaRPr lang="en-NZ" sz="9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001516"/>
            <a:ext cx="8229600" cy="1143000"/>
          </a:xfrm>
        </p:spPr>
        <p:txBody>
          <a:bodyPr/>
          <a:lstStyle/>
          <a:p>
            <a:pPr algn="ctr"/>
            <a:r>
              <a:rPr lang="en-NZ" sz="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These women told us: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139016" y="657260"/>
            <a:ext cx="2376264" cy="1463766"/>
          </a:xfrm>
          <a:prstGeom prst="wedgeRoundRectCallout">
            <a:avLst>
              <a:gd name="adj1" fmla="val 26957"/>
              <a:gd name="adj2" fmla="val 12011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 smtClean="0">
                <a:latin typeface="Calibri" panose="020F0502020204030204" pitchFamily="34" charset="0"/>
              </a:rPr>
              <a:t>At the job interview I made it clear I was breastfeeding and that I would continue to breastfeed while at work, they informed me of the office specifically for that use and were very positive about it.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738856" y="1268760"/>
            <a:ext cx="2249587" cy="1408376"/>
          </a:xfrm>
          <a:prstGeom prst="wedgeRoundRectCallout">
            <a:avLst>
              <a:gd name="adj1" fmla="val -15903"/>
              <a:gd name="adj2" fmla="val 7936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They were very understanding and supportive of breastfeeding and they were aware of the benefits of breastmilk so they did all they could to allow me to feed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364088" y="440667"/>
            <a:ext cx="2376264" cy="1217735"/>
          </a:xfrm>
          <a:prstGeom prst="wedgeRoundRectCallout">
            <a:avLst>
              <a:gd name="adj1" fmla="val -58693"/>
              <a:gd name="adj2" fmla="val 168047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My manager was the one who asked me if I was breastfeeding or not and gave me all the information </a:t>
            </a:r>
            <a:r>
              <a:rPr lang="en-NZ" sz="1200" dirty="0" err="1">
                <a:latin typeface="Calibri" panose="020F0502020204030204" pitchFamily="34" charset="0"/>
              </a:rPr>
              <a:t>i</a:t>
            </a:r>
            <a:r>
              <a:rPr lang="en-NZ" sz="1200" dirty="0">
                <a:latin typeface="Calibri" panose="020F0502020204030204" pitchFamily="34" charset="0"/>
              </a:rPr>
              <a:t> needed to transition into work easily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79512" y="4491328"/>
            <a:ext cx="2016224" cy="1433759"/>
          </a:xfrm>
          <a:prstGeom prst="wedgeRoundRectCallout">
            <a:avLst>
              <a:gd name="adj1" fmla="val 36844"/>
              <a:gd name="adj2" fmla="val -8254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My employer is father if 8 children and grandfather of 3. He talks openly about his family and raising them thus making me feel more comfortable to talk.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552220" y="1995051"/>
            <a:ext cx="2376264" cy="845004"/>
          </a:xfrm>
          <a:prstGeom prst="wedgeRoundRectCallout">
            <a:avLst>
              <a:gd name="adj1" fmla="val -37591"/>
              <a:gd name="adj2" fmla="val 86800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I'm very confident and believe breast us best. Nothing will get in my way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6732240" y="4966778"/>
            <a:ext cx="2088232" cy="1630574"/>
          </a:xfrm>
          <a:prstGeom prst="wedgeRoundRectCallout">
            <a:avLst>
              <a:gd name="adj1" fmla="val -51309"/>
              <a:gd name="adj2" fmla="val -105135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(My boss) has 6 kids himself and very understanding (and) supportive … (he) appreciated that I had returned to work and did what he could to make it as easy as possible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411759" y="4966777"/>
            <a:ext cx="2249587" cy="1584176"/>
          </a:xfrm>
          <a:prstGeom prst="wedgeRoundRectCallout">
            <a:avLst>
              <a:gd name="adj1" fmla="val -19836"/>
              <a:gd name="adj2" fmla="val -109631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My manager was very supportive &amp; immediately said my husband could bring my daughter in any time she needed me &amp; that I was welcome to use her office if I wanted somewhere private to breastfeed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4860032" y="4544275"/>
            <a:ext cx="1656184" cy="1537319"/>
          </a:xfrm>
          <a:prstGeom prst="wedgeRoundRectCallout">
            <a:avLst>
              <a:gd name="adj1" fmla="val -33921"/>
              <a:gd name="adj2" fmla="val -80994"/>
              <a:gd name="adj3" fmla="val 1666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sz="1200" dirty="0">
                <a:latin typeface="Calibri" panose="020F0502020204030204" pitchFamily="34" charset="0"/>
              </a:rPr>
              <a:t>My employers were extremely supportive and sought out the information for me before my return to work.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 bwMode="gray">
          <a:xfrm>
            <a:off x="-133700" y="12701"/>
            <a:ext cx="2648980" cy="6445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0" i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NZ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 pitchFamily="34" charset="0"/>
              </a:rPr>
              <a:t>Positive comments</a:t>
            </a:r>
            <a:endParaRPr lang="en-NZ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sz="2200" b="1" cap="all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For just over one-quarter of respondents, however (29%), the experience wasn’t quite so positive.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668058" cy="353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2000" dirty="0">
                <a:latin typeface="Calibri" panose="020F0502020204030204" pitchFamily="34" charset="0"/>
              </a:rPr>
              <a:t>This was because:</a:t>
            </a:r>
          </a:p>
          <a:p>
            <a:r>
              <a:rPr lang="en-NZ" sz="2000" dirty="0">
                <a:latin typeface="Calibri" panose="020F0502020204030204" pitchFamily="34" charset="0"/>
              </a:rPr>
              <a:t>Their employers were not supportive or understanding (37</a:t>
            </a:r>
            <a:r>
              <a:rPr lang="en-NZ" sz="2000" dirty="0" smtClean="0">
                <a:latin typeface="Calibri" panose="020F0502020204030204" pitchFamily="34" charset="0"/>
              </a:rPr>
              <a:t>%);</a:t>
            </a:r>
            <a:endParaRPr lang="en-NZ" sz="2000" dirty="0">
              <a:latin typeface="Calibri" panose="020F0502020204030204" pitchFamily="34" charset="0"/>
            </a:endParaRPr>
          </a:p>
          <a:p>
            <a:r>
              <a:rPr lang="en-NZ" sz="2000" dirty="0">
                <a:latin typeface="Calibri" panose="020F0502020204030204" pitchFamily="34" charset="0"/>
              </a:rPr>
              <a:t>They felt awkward bringing up breastfeeding (37</a:t>
            </a:r>
            <a:r>
              <a:rPr lang="en-NZ" sz="2000" dirty="0" smtClean="0">
                <a:latin typeface="Calibri" panose="020F0502020204030204" pitchFamily="34" charset="0"/>
              </a:rPr>
              <a:t>%);</a:t>
            </a:r>
            <a:endParaRPr lang="en-NZ" sz="2000" dirty="0">
              <a:latin typeface="Calibri" panose="020F0502020204030204" pitchFamily="34" charset="0"/>
            </a:endParaRPr>
          </a:p>
          <a:p>
            <a:r>
              <a:rPr lang="en-NZ" sz="2000" dirty="0">
                <a:latin typeface="Calibri" panose="020F0502020204030204" pitchFamily="34" charset="0"/>
              </a:rPr>
              <a:t>Their employers were male, which they felt made it a harder issue to discuss (29</a:t>
            </a:r>
            <a:r>
              <a:rPr lang="en-NZ" sz="2000" dirty="0" smtClean="0">
                <a:latin typeface="Calibri" panose="020F0502020204030204" pitchFamily="34" charset="0"/>
              </a:rPr>
              <a:t>%);</a:t>
            </a:r>
            <a:endParaRPr lang="en-NZ" sz="2000" dirty="0">
              <a:latin typeface="Calibri" panose="020F0502020204030204" pitchFamily="34" charset="0"/>
            </a:endParaRPr>
          </a:p>
          <a:p>
            <a:r>
              <a:rPr lang="en-NZ" sz="2000" dirty="0">
                <a:latin typeface="Calibri" panose="020F0502020204030204" pitchFamily="34" charset="0"/>
              </a:rPr>
              <a:t>They felt like a burden, and that breastfeeding was seen as unproductive and an inconvenience (17</a:t>
            </a:r>
            <a:r>
              <a:rPr lang="en-NZ" sz="2000" dirty="0" smtClean="0">
                <a:latin typeface="Calibri" panose="020F0502020204030204" pitchFamily="34" charset="0"/>
              </a:rPr>
              <a:t>%); and</a:t>
            </a:r>
            <a:endParaRPr lang="en-NZ" sz="2000" dirty="0">
              <a:latin typeface="Calibri" panose="020F0502020204030204" pitchFamily="34" charset="0"/>
            </a:endParaRPr>
          </a:p>
          <a:p>
            <a:r>
              <a:rPr lang="en-NZ" sz="2000" dirty="0">
                <a:latin typeface="Calibri" panose="020F0502020204030204" pitchFamily="34" charset="0"/>
              </a:rPr>
              <a:t>They were unsure or worried (8%), and there were no areas to express or feed (7%).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9434" y="6237312"/>
            <a:ext cx="66967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Note that some women made more than one comment, so percentages may exceed 100</a:t>
            </a:r>
            <a:r>
              <a:rPr lang="en-NZ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%. The percentages on this slide are based on the sample of </a:t>
            </a:r>
            <a:r>
              <a:rPr lang="en-NZ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negative </a:t>
            </a:r>
            <a:r>
              <a:rPr lang="en-NZ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comments (</a:t>
            </a:r>
            <a:r>
              <a:rPr lang="en-NZ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n=59) </a:t>
            </a:r>
            <a:endParaRPr lang="en-NZ" sz="9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  <a:p>
            <a:endParaRPr lang="en-NZ" sz="9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5733256"/>
            <a:ext cx="1012024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3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31B9B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Override1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B3059"/>
    </a:dk2>
    <a:lt2>
      <a:srgbClr val="EBEBEB"/>
    </a:lt2>
    <a:accent1>
      <a:srgbClr val="31B9B6"/>
    </a:accent1>
    <a:accent2>
      <a:srgbClr val="E33D6F"/>
    </a:accent2>
    <a:accent3>
      <a:srgbClr val="E45F3C"/>
    </a:accent3>
    <a:accent4>
      <a:srgbClr val="E9943A"/>
    </a:accent4>
    <a:accent5>
      <a:srgbClr val="9B6BF2"/>
    </a:accent5>
    <a:accent6>
      <a:srgbClr val="D53DD0"/>
    </a:accent6>
    <a:hlink>
      <a:srgbClr val="8F8F8F"/>
    </a:hlink>
    <a:folHlink>
      <a:srgbClr val="A5A5A5"/>
    </a:folHlink>
  </a:clrScheme>
  <a:fontScheme name="Ion Boardroom">
    <a:maj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 Boardroom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24000"/>
              <a:satMod val="148000"/>
              <a:lumMod val="124000"/>
            </a:schemeClr>
          </a:gs>
          <a:gs pos="100000">
            <a:schemeClr val="phClr">
              <a:shade val="76000"/>
              <a:hueMod val="89000"/>
              <a:satMod val="164000"/>
              <a:lumMod val="5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91000"/>
              <a:satMod val="164000"/>
              <a:lumMod val="74000"/>
            </a:schemeClr>
            <a:schemeClr val="phClr">
              <a:hueMod val="124000"/>
              <a:satMod val="140000"/>
              <a:lumMod val="142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B3059"/>
    </a:dk2>
    <a:lt2>
      <a:srgbClr val="EBEBEB"/>
    </a:lt2>
    <a:accent1>
      <a:srgbClr val="31B9B6"/>
    </a:accent1>
    <a:accent2>
      <a:srgbClr val="E33D6F"/>
    </a:accent2>
    <a:accent3>
      <a:srgbClr val="E45F3C"/>
    </a:accent3>
    <a:accent4>
      <a:srgbClr val="E9943A"/>
    </a:accent4>
    <a:accent5>
      <a:srgbClr val="9B6BF2"/>
    </a:accent5>
    <a:accent6>
      <a:srgbClr val="D53DD0"/>
    </a:accent6>
    <a:hlink>
      <a:srgbClr val="8F8F8F"/>
    </a:hlink>
    <a:folHlink>
      <a:srgbClr val="A5A5A5"/>
    </a:folHlink>
  </a:clrScheme>
  <a:fontScheme name="Ion Boardroom">
    <a:maj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 Boardroom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24000"/>
              <a:satMod val="148000"/>
              <a:lumMod val="124000"/>
            </a:schemeClr>
          </a:gs>
          <a:gs pos="100000">
            <a:schemeClr val="phClr">
              <a:shade val="76000"/>
              <a:hueMod val="89000"/>
              <a:satMod val="164000"/>
              <a:lumMod val="5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91000"/>
              <a:satMod val="164000"/>
              <a:lumMod val="74000"/>
            </a:schemeClr>
            <a:schemeClr val="phClr">
              <a:hueMod val="124000"/>
              <a:satMod val="140000"/>
              <a:lumMod val="142000"/>
            </a:schemeClr>
          </a:duotone>
        </a:blip>
        <a:stretch/>
      </a:blipFill>
    </a:bgFillStyleLst>
  </a:fmtScheme>
</a:themeOverride>
</file>

<file path=ppt/theme/themeOverride3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B3059"/>
    </a:dk2>
    <a:lt2>
      <a:srgbClr val="EBEBEB"/>
    </a:lt2>
    <a:accent1>
      <a:srgbClr val="31B9B6"/>
    </a:accent1>
    <a:accent2>
      <a:srgbClr val="E33D6F"/>
    </a:accent2>
    <a:accent3>
      <a:srgbClr val="E45F3C"/>
    </a:accent3>
    <a:accent4>
      <a:srgbClr val="E9943A"/>
    </a:accent4>
    <a:accent5>
      <a:srgbClr val="9B6BF2"/>
    </a:accent5>
    <a:accent6>
      <a:srgbClr val="D53DD0"/>
    </a:accent6>
    <a:hlink>
      <a:srgbClr val="8F8F8F"/>
    </a:hlink>
    <a:folHlink>
      <a:srgbClr val="A5A5A5"/>
    </a:folHlink>
  </a:clrScheme>
  <a:fontScheme name="Ion Boardroom">
    <a:maj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 Boardroom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24000"/>
              <a:satMod val="148000"/>
              <a:lumMod val="124000"/>
            </a:schemeClr>
          </a:gs>
          <a:gs pos="100000">
            <a:schemeClr val="phClr">
              <a:shade val="76000"/>
              <a:hueMod val="89000"/>
              <a:satMod val="164000"/>
              <a:lumMod val="5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91000"/>
              <a:satMod val="164000"/>
              <a:lumMod val="74000"/>
            </a:schemeClr>
            <a:schemeClr val="phClr">
              <a:hueMod val="124000"/>
              <a:satMod val="140000"/>
              <a:lumMod val="142000"/>
            </a:schemeClr>
          </a:duotone>
        </a:blip>
        <a:stretch/>
      </a:blipFill>
    </a:bgFillStyleLst>
  </a:fmtScheme>
</a:themeOverride>
</file>

<file path=ppt/theme/themeOverride4.xml><?xml version="1.0" encoding="utf-8"?>
<a:themeOverride xmlns:a="http://schemas.openxmlformats.org/drawingml/2006/main">
  <a:clrScheme name="Custom 3">
    <a:dk1>
      <a:sysClr val="windowText" lastClr="000000"/>
    </a:dk1>
    <a:lt1>
      <a:sysClr val="window" lastClr="FFFFFF"/>
    </a:lt1>
    <a:dk2>
      <a:srgbClr val="3B3059"/>
    </a:dk2>
    <a:lt2>
      <a:srgbClr val="EBEBEB"/>
    </a:lt2>
    <a:accent1>
      <a:srgbClr val="31B9B6"/>
    </a:accent1>
    <a:accent2>
      <a:srgbClr val="E33D6F"/>
    </a:accent2>
    <a:accent3>
      <a:srgbClr val="E45F3C"/>
    </a:accent3>
    <a:accent4>
      <a:srgbClr val="E9943A"/>
    </a:accent4>
    <a:accent5>
      <a:srgbClr val="9B6BF2"/>
    </a:accent5>
    <a:accent6>
      <a:srgbClr val="D53DD0"/>
    </a:accent6>
    <a:hlink>
      <a:srgbClr val="8F8F8F"/>
    </a:hlink>
    <a:folHlink>
      <a:srgbClr val="A5A5A5"/>
    </a:folHlink>
  </a:clrScheme>
  <a:fontScheme name="Ion Boardroom">
    <a:maj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on Boardroom">
    <a:fillStyleLst>
      <a:solidFill>
        <a:schemeClr val="phClr"/>
      </a:solidFill>
      <a:gradFill rotWithShape="1">
        <a:gsLst>
          <a:gs pos="0">
            <a:schemeClr val="phClr">
              <a:tint val="64000"/>
              <a:lumMod val="118000"/>
            </a:schemeClr>
          </a:gs>
          <a:gs pos="100000">
            <a:schemeClr val="phClr">
              <a:tint val="92000"/>
              <a:alpha val="100000"/>
              <a:lumMod val="11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lumMod val="114000"/>
            </a:schemeClr>
          </a:gs>
          <a:gs pos="100000">
            <a:schemeClr val="phClr">
              <a:shade val="90000"/>
              <a:lumMod val="8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hueMod val="124000"/>
              <a:satMod val="148000"/>
              <a:lumMod val="124000"/>
            </a:schemeClr>
          </a:gs>
          <a:gs pos="100000">
            <a:schemeClr val="phClr">
              <a:shade val="76000"/>
              <a:hueMod val="89000"/>
              <a:satMod val="164000"/>
              <a:lumMod val="56000"/>
            </a:schemeClr>
          </a:gs>
        </a:gsLst>
        <a:path path="circle">
          <a:fillToRect l="45000" t="65000" r="125000" b="10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69000"/>
              <a:hueMod val="91000"/>
              <a:satMod val="164000"/>
              <a:lumMod val="74000"/>
            </a:schemeClr>
            <a:schemeClr val="phClr">
              <a:hueMod val="124000"/>
              <a:satMod val="140000"/>
              <a:lumMod val="142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1452</TotalTime>
  <Words>1157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 Boardroom</vt:lpstr>
      <vt:lpstr>Breastfeeding at Work</vt:lpstr>
      <vt:lpstr>Women’s Health Action surveyed 527 women in May and June 2015, on their experiences of breastfeeding or expressing in the workplace</vt:lpstr>
      <vt:lpstr>Most respondents managed breastfeeding and working by expressing before and/or after work</vt:lpstr>
      <vt:lpstr>8 out of 10 respondents indicated that their workplace had some sort of support for breastfeeding mothers</vt:lpstr>
      <vt:lpstr>Women were most likely to rate their workplaces positively on positive attitudes to breasTfeeding</vt:lpstr>
      <vt:lpstr>4 out of every 10 women did not discuss their breastfeeding needs with their employer before they returned to work</vt:lpstr>
      <vt:lpstr>Of those women who did discuss their breastfeeding needs nearly three quarters (72%) found the process a positive one. </vt:lpstr>
      <vt:lpstr>These women told us:</vt:lpstr>
      <vt:lpstr>For just over one-quarter of respondents, however (29%), the experience wasn’t quite so positive.</vt:lpstr>
      <vt:lpstr>These women told us:</vt:lpstr>
      <vt:lpstr>Most women who participated in the survey were still breastfeeding</vt:lpstr>
      <vt:lpstr>There are clear and significant differences between the Length of time working mothers spend breastfeeding, and the support offered in the workplace</vt:lpstr>
      <vt:lpstr>What else did breastfeeding mums have to tell us?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Breastfeeding at Work</dc:title>
  <dc:creator>Nadine</dc:creator>
  <cp:lastModifiedBy>Julie Radford-Poupard</cp:lastModifiedBy>
  <cp:revision>31</cp:revision>
  <dcterms:created xsi:type="dcterms:W3CDTF">2015-07-09T20:51:22Z</dcterms:created>
  <dcterms:modified xsi:type="dcterms:W3CDTF">2015-08-04T02:47:13Z</dcterms:modified>
</cp:coreProperties>
</file>